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91"/>
  </p:notesMasterIdLst>
  <p:sldIdLst>
    <p:sldId id="256" r:id="rId2"/>
    <p:sldId id="257" r:id="rId3"/>
    <p:sldId id="258" r:id="rId4"/>
    <p:sldId id="303" r:id="rId5"/>
    <p:sldId id="304" r:id="rId6"/>
    <p:sldId id="455" r:id="rId7"/>
    <p:sldId id="306" r:id="rId8"/>
    <p:sldId id="307" r:id="rId9"/>
    <p:sldId id="309" r:id="rId10"/>
    <p:sldId id="308" r:id="rId11"/>
    <p:sldId id="310" r:id="rId12"/>
    <p:sldId id="311" r:id="rId13"/>
    <p:sldId id="313" r:id="rId14"/>
    <p:sldId id="312" r:id="rId15"/>
    <p:sldId id="314" r:id="rId16"/>
    <p:sldId id="315" r:id="rId17"/>
    <p:sldId id="320" r:id="rId18"/>
    <p:sldId id="321" r:id="rId19"/>
    <p:sldId id="322" r:id="rId20"/>
    <p:sldId id="323" r:id="rId21"/>
    <p:sldId id="324" r:id="rId22"/>
    <p:sldId id="316" r:id="rId23"/>
    <p:sldId id="317" r:id="rId24"/>
    <p:sldId id="318" r:id="rId25"/>
    <p:sldId id="325" r:id="rId26"/>
    <p:sldId id="326" r:id="rId27"/>
    <p:sldId id="327" r:id="rId28"/>
    <p:sldId id="328" r:id="rId29"/>
    <p:sldId id="329" r:id="rId30"/>
    <p:sldId id="330" r:id="rId31"/>
    <p:sldId id="264" r:id="rId32"/>
    <p:sldId id="456" r:id="rId33"/>
    <p:sldId id="265" r:id="rId34"/>
    <p:sldId id="331" r:id="rId35"/>
    <p:sldId id="333" r:id="rId36"/>
    <p:sldId id="334" r:id="rId37"/>
    <p:sldId id="332" r:id="rId38"/>
    <p:sldId id="335" r:id="rId39"/>
    <p:sldId id="441" r:id="rId40"/>
    <p:sldId id="336" r:id="rId41"/>
    <p:sldId id="337" r:id="rId42"/>
    <p:sldId id="338" r:id="rId43"/>
    <p:sldId id="457" r:id="rId44"/>
    <p:sldId id="268" r:id="rId45"/>
    <p:sldId id="340" r:id="rId46"/>
    <p:sldId id="339" r:id="rId47"/>
    <p:sldId id="269" r:id="rId48"/>
    <p:sldId id="270" r:id="rId49"/>
    <p:sldId id="271" r:id="rId50"/>
    <p:sldId id="343" r:id="rId51"/>
    <p:sldId id="344" r:id="rId52"/>
    <p:sldId id="345" r:id="rId53"/>
    <p:sldId id="272" r:id="rId54"/>
    <p:sldId id="346" r:id="rId55"/>
    <p:sldId id="347" r:id="rId56"/>
    <p:sldId id="348" r:id="rId57"/>
    <p:sldId id="341" r:id="rId58"/>
    <p:sldId id="273" r:id="rId59"/>
    <p:sldId id="458" r:id="rId60"/>
    <p:sldId id="274" r:id="rId61"/>
    <p:sldId id="352" r:id="rId62"/>
    <p:sldId id="353" r:id="rId63"/>
    <p:sldId id="354" r:id="rId64"/>
    <p:sldId id="356" r:id="rId65"/>
    <p:sldId id="496" r:id="rId66"/>
    <p:sldId id="497" r:id="rId67"/>
    <p:sldId id="357" r:id="rId68"/>
    <p:sldId id="358" r:id="rId69"/>
    <p:sldId id="460" r:id="rId70"/>
    <p:sldId id="359" r:id="rId71"/>
    <p:sldId id="360" r:id="rId72"/>
    <p:sldId id="361" r:id="rId73"/>
    <p:sldId id="461" r:id="rId74"/>
    <p:sldId id="462" r:id="rId75"/>
    <p:sldId id="364" r:id="rId76"/>
    <p:sldId id="365" r:id="rId77"/>
    <p:sldId id="463" r:id="rId78"/>
    <p:sldId id="464" r:id="rId79"/>
    <p:sldId id="465" r:id="rId80"/>
    <p:sldId id="466" r:id="rId81"/>
    <p:sldId id="467" r:id="rId82"/>
    <p:sldId id="468" r:id="rId83"/>
    <p:sldId id="355" r:id="rId84"/>
    <p:sldId id="276" r:id="rId85"/>
    <p:sldId id="301" r:id="rId86"/>
    <p:sldId id="443" r:id="rId87"/>
    <p:sldId id="278" r:id="rId88"/>
    <p:sldId id="372" r:id="rId89"/>
    <p:sldId id="279" r:id="rId90"/>
    <p:sldId id="298" r:id="rId91"/>
    <p:sldId id="469" r:id="rId92"/>
    <p:sldId id="452" r:id="rId93"/>
    <p:sldId id="498" r:id="rId94"/>
    <p:sldId id="280" r:id="rId95"/>
    <p:sldId id="470" r:id="rId96"/>
    <p:sldId id="444" r:id="rId97"/>
    <p:sldId id="454" r:id="rId98"/>
    <p:sldId id="282" r:id="rId99"/>
    <p:sldId id="376" r:id="rId100"/>
    <p:sldId id="374" r:id="rId101"/>
    <p:sldId id="281" r:id="rId102"/>
    <p:sldId id="378" r:id="rId103"/>
    <p:sldId id="471" r:id="rId104"/>
    <p:sldId id="472" r:id="rId105"/>
    <p:sldId id="503" r:id="rId106"/>
    <p:sldId id="380" r:id="rId107"/>
    <p:sldId id="381" r:id="rId108"/>
    <p:sldId id="382" r:id="rId109"/>
    <p:sldId id="473" r:id="rId110"/>
    <p:sldId id="383" r:id="rId111"/>
    <p:sldId id="384" r:id="rId112"/>
    <p:sldId id="499" r:id="rId113"/>
    <p:sldId id="490" r:id="rId114"/>
    <p:sldId id="500" r:id="rId115"/>
    <p:sldId id="491" r:id="rId116"/>
    <p:sldId id="474" r:id="rId117"/>
    <p:sldId id="377" r:id="rId118"/>
    <p:sldId id="283" r:id="rId119"/>
    <p:sldId id="475" r:id="rId120"/>
    <p:sldId id="492" r:id="rId121"/>
    <p:sldId id="476" r:id="rId122"/>
    <p:sldId id="386" r:id="rId123"/>
    <p:sldId id="387" r:id="rId124"/>
    <p:sldId id="388" r:id="rId125"/>
    <p:sldId id="389" r:id="rId126"/>
    <p:sldId id="395" r:id="rId127"/>
    <p:sldId id="390" r:id="rId128"/>
    <p:sldId id="391" r:id="rId129"/>
    <p:sldId id="392" r:id="rId130"/>
    <p:sldId id="393" r:id="rId131"/>
    <p:sldId id="394" r:id="rId132"/>
    <p:sldId id="396" r:id="rId133"/>
    <p:sldId id="397" r:id="rId134"/>
    <p:sldId id="402" r:id="rId135"/>
    <p:sldId id="403" r:id="rId136"/>
    <p:sldId id="404" r:id="rId137"/>
    <p:sldId id="405" r:id="rId138"/>
    <p:sldId id="406" r:id="rId139"/>
    <p:sldId id="407" r:id="rId140"/>
    <p:sldId id="408" r:id="rId141"/>
    <p:sldId id="409" r:id="rId142"/>
    <p:sldId id="410" r:id="rId143"/>
    <p:sldId id="411" r:id="rId144"/>
    <p:sldId id="412" r:id="rId145"/>
    <p:sldId id="413" r:id="rId146"/>
    <p:sldId id="414" r:id="rId147"/>
    <p:sldId id="415" r:id="rId148"/>
    <p:sldId id="416" r:id="rId149"/>
    <p:sldId id="417" r:id="rId150"/>
    <p:sldId id="418" r:id="rId151"/>
    <p:sldId id="419" r:id="rId152"/>
    <p:sldId id="420" r:id="rId153"/>
    <p:sldId id="421" r:id="rId154"/>
    <p:sldId id="422" r:id="rId155"/>
    <p:sldId id="288" r:id="rId156"/>
    <p:sldId id="423" r:id="rId157"/>
    <p:sldId id="289" r:id="rId158"/>
    <p:sldId id="290" r:id="rId159"/>
    <p:sldId id="424" r:id="rId160"/>
    <p:sldId id="478" r:id="rId161"/>
    <p:sldId id="291" r:id="rId162"/>
    <p:sldId id="479" r:id="rId163"/>
    <p:sldId id="501" r:id="rId164"/>
    <p:sldId id="480" r:id="rId165"/>
    <p:sldId id="481" r:id="rId166"/>
    <p:sldId id="482" r:id="rId167"/>
    <p:sldId id="483" r:id="rId168"/>
    <p:sldId id="484" r:id="rId169"/>
    <p:sldId id="432" r:id="rId170"/>
    <p:sldId id="485" r:id="rId171"/>
    <p:sldId id="493" r:id="rId172"/>
    <p:sldId id="486" r:id="rId173"/>
    <p:sldId id="429" r:id="rId174"/>
    <p:sldId id="293" r:id="rId175"/>
    <p:sldId id="302" r:id="rId176"/>
    <p:sldId id="294" r:id="rId177"/>
    <p:sldId id="433" r:id="rId178"/>
    <p:sldId id="434" r:id="rId179"/>
    <p:sldId id="487" r:id="rId180"/>
    <p:sldId id="436" r:id="rId181"/>
    <p:sldId id="488" r:id="rId182"/>
    <p:sldId id="435" r:id="rId183"/>
    <p:sldId id="437" r:id="rId184"/>
    <p:sldId id="439" r:id="rId185"/>
    <p:sldId id="438" r:id="rId186"/>
    <p:sldId id="440" r:id="rId187"/>
    <p:sldId id="494" r:id="rId188"/>
    <p:sldId id="489" r:id="rId189"/>
    <p:sldId id="495" r:id="rId1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101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2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1F25B5-F803-4857-A7B0-BECED6689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F4EC6-F885-4F9E-937D-7218E2DD60F9}" type="slidenum">
              <a:rPr lang="en-US" smtClean="0"/>
              <a:pPr/>
              <a:t>176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5BD771-8B71-40D7-B7CA-9920A458A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614C01-AF90-402D-9D93-E18F4087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87EB3C-FA25-4172-94D2-1D92B2238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FE87E609-B2A3-408E-B9A7-AE819338B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29089D45-1EBD-4654-9012-EB8C874C1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6E059E-6591-4BF4-BEC0-E05489402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6E0096-D22D-4CFF-A14D-45AA81B8D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31137E-993C-4B0E-BF80-02C1E628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1A7CE1CE-286A-4784-8D59-0B684F973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Chapter 8: Trees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Trees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en-US" smtClean="0"/>
              <a:t>Chapter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3556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1066800"/>
          </a:xfrm>
          <a:prstGeom prst="borderCallout1">
            <a:avLst>
              <a:gd name="adj1" fmla="val 50579"/>
              <a:gd name="adj2" fmla="val 118"/>
              <a:gd name="adj3" fmla="val 77669"/>
              <a:gd name="adj4" fmla="val -41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links from a node to its successors are called </a:t>
            </a:r>
            <a:r>
              <a:rPr lang="en-US" i="1" dirty="0"/>
              <a:t>branches</a:t>
            </a:r>
          </a:p>
        </p:txBody>
      </p:sp>
      <p:cxnSp>
        <p:nvCxnSpPr>
          <p:cNvPr id="10" name="Straight Connector 9"/>
          <p:cNvCxnSpPr>
            <a:stCxn id="21" idx="2"/>
          </p:cNvCxnSpPr>
          <p:nvPr/>
        </p:nvCxnSpPr>
        <p:spPr>
          <a:xfrm rot="10800000" flipV="1">
            <a:off x="3921125" y="3505200"/>
            <a:ext cx="2327275" cy="244475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from a Binary Search Tree (cont.)</a:t>
            </a:r>
          </a:p>
        </p:txBody>
      </p:sp>
      <p:pic>
        <p:nvPicPr>
          <p:cNvPr id="118786" name="Picture 2" descr="C:\Documents and Settings\Administrator\My Documents\Koffman\PPTs\JPEGS\JWCL233_Koffman JPG files\ch06\w014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534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00800" y="18288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</a:t>
            </a:r>
            <a:r>
              <a:rPr lang="en-US" i="1" dirty="0"/>
              <a:t>rat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Recursive Algorithm for Removal from a Binary Search Tree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31938"/>
            <a:ext cx="64881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Implementing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erase</a:t>
            </a:r>
            <a:r>
              <a:rPr lang="en-US" sz="4000" dirty="0" smtClean="0"/>
              <a:t> </a:t>
            </a:r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1208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24000"/>
            <a:ext cx="37369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663" y="4173538"/>
            <a:ext cx="40544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replace_parent</a:t>
            </a:r>
            <a:r>
              <a:rPr lang="en-US" sz="4000" smtClean="0"/>
              <a:t> </a:t>
            </a:r>
            <a:r>
              <a:rPr lang="en-US" b="1" smtClean="0"/>
              <a:t>Function</a:t>
            </a:r>
          </a:p>
        </p:txBody>
      </p:sp>
      <p:sp>
        <p:nvSpPr>
          <p:cNvPr id="1218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2081213"/>
            <a:ext cx="7534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The 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replace_parent</a:t>
            </a:r>
            <a:r>
              <a:rPr lang="en-US" sz="4000" dirty="0" smtClean="0"/>
              <a:t> </a:t>
            </a:r>
            <a:r>
              <a:rPr lang="en-US" b="1" dirty="0" smtClean="0"/>
              <a:t>Function (cont.) </a:t>
            </a:r>
            <a:endParaRPr lang="en-US" b="1" dirty="0"/>
          </a:p>
        </p:txBody>
      </p:sp>
      <p:sp>
        <p:nvSpPr>
          <p:cNvPr id="12288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228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2838450"/>
            <a:ext cx="5010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925" y="4010025"/>
            <a:ext cx="3571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replace_parent</a:t>
            </a:r>
            <a:r>
              <a:rPr lang="en-US" sz="4000" dirty="0"/>
              <a:t> </a:t>
            </a:r>
            <a:r>
              <a:rPr lang="en-US" b="1" dirty="0"/>
              <a:t>Function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(in the preceding figure)</a:t>
            </a:r>
          </a:p>
          <a:p>
            <a:r>
              <a:rPr lang="en-US" dirty="0" smtClean="0"/>
              <a:t>Recursion stops with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old_root</a:t>
            </a:r>
            <a:r>
              <a:rPr lang="en-US" dirty="0" smtClean="0"/>
              <a:t> pointing to the node with the value to be removed (</a:t>
            </a:r>
            <a:r>
              <a:rPr lang="en-US" i="1" dirty="0" smtClean="0"/>
              <a:t>rat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left child (</a:t>
            </a:r>
            <a:r>
              <a:rPr lang="en-US" i="1" dirty="0" smtClean="0"/>
              <a:t>milked</a:t>
            </a:r>
            <a:r>
              <a:rPr lang="en-US" dirty="0" smtClean="0"/>
              <a:t>) of the node to be deleted (</a:t>
            </a:r>
            <a:r>
              <a:rPr lang="en-US" i="1" dirty="0" smtClean="0"/>
              <a:t>rat</a:t>
            </a:r>
            <a:r>
              <a:rPr lang="en-US" dirty="0" smtClean="0"/>
              <a:t>) has a right child (</a:t>
            </a:r>
            <a:r>
              <a:rPr lang="en-US" i="1" dirty="0" smtClean="0"/>
              <a:t>priest</a:t>
            </a:r>
            <a:r>
              <a:rPr lang="en-US" dirty="0" smtClean="0"/>
              <a:t>) which is its largest child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local_root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references the node </a:t>
            </a:r>
            <a:r>
              <a:rPr lang="en-US" i="1" dirty="0" smtClean="0"/>
              <a:t>priest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old_node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-&gt; data </a:t>
            </a:r>
            <a:r>
              <a:rPr lang="en-US" dirty="0" smtClean="0"/>
              <a:t>will contain </a:t>
            </a:r>
            <a:r>
              <a:rPr lang="en-US" i="1" dirty="0" smtClean="0"/>
              <a:t>priest</a:t>
            </a:r>
            <a:r>
              <a:rPr lang="en-US" dirty="0" smtClean="0"/>
              <a:t>, replacing </a:t>
            </a:r>
            <a:r>
              <a:rPr lang="en-US" i="1" dirty="0" smtClean="0"/>
              <a:t>rat</a:t>
            </a:r>
            <a:endParaRPr lang="en-US" dirty="0" smtClean="0"/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old_root</a:t>
            </a:r>
            <a:r>
              <a:rPr lang="en-US" dirty="0" smtClean="0"/>
              <a:t> is changed to point to </a:t>
            </a:r>
            <a:r>
              <a:rPr lang="en-US" i="1" dirty="0" smtClean="0"/>
              <a:t>priest</a:t>
            </a:r>
            <a:endParaRPr lang="en-US" dirty="0"/>
          </a:p>
          <a:p>
            <a:r>
              <a:rPr lang="en-US" dirty="0"/>
              <a:t>n</a:t>
            </a:r>
            <a:r>
              <a:rPr lang="en-US" dirty="0" smtClean="0"/>
              <a:t>ode </a:t>
            </a:r>
            <a:r>
              <a:rPr lang="en-US" i="1" dirty="0" smtClean="0"/>
              <a:t>morn</a:t>
            </a:r>
            <a:r>
              <a:rPr lang="en-US" dirty="0" smtClean="0"/>
              <a:t> (the left child of </a:t>
            </a:r>
            <a:r>
              <a:rPr lang="en-US" i="1" dirty="0" smtClean="0"/>
              <a:t>priest</a:t>
            </a:r>
            <a:r>
              <a:rPr lang="en-US" dirty="0"/>
              <a:t> </a:t>
            </a:r>
            <a:r>
              <a:rPr lang="en-US" dirty="0" smtClean="0"/>
              <a:t>becomes the new right child of </a:t>
            </a:r>
            <a:r>
              <a:rPr lang="en-US" i="1" dirty="0" smtClean="0"/>
              <a:t>milked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Testing a Binary Search Tree</a:t>
            </a:r>
          </a:p>
        </p:txBody>
      </p:sp>
      <p:sp>
        <p:nvSpPr>
          <p:cNvPr id="1239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2390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To test a binary search tree, verify that an inorder traversal displays the tree contents in ascending order after a series of insertions and deletions are performed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Writing an Index for a Term Paper</a:t>
            </a:r>
          </a:p>
        </p:txBody>
      </p:sp>
      <p:sp>
        <p:nvSpPr>
          <p:cNvPr id="12493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Problem: write an index for a term paper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index should show each word in the paper followed by the line number on which it occurred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words should be displayed in alphabetical order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If a word occurs on multiple lines, the line numbers should be listed in ascending order:</a:t>
            </a:r>
          </a:p>
          <a:p>
            <a:pPr marL="36576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a,  3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a, 13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      are,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Writing an Index for a Term Paper (cont.)</a:t>
            </a:r>
            <a:endParaRPr lang="en-US" b="1" dirty="0"/>
          </a:p>
        </p:txBody>
      </p:sp>
      <p:sp>
        <p:nvSpPr>
          <p:cNvPr id="1259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Analysis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Store each word and its line number as a string in a tree node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Two occurences of </a:t>
            </a:r>
            <a:r>
              <a:rPr lang="en-US" sz="2400" dirty="0"/>
              <a:t>"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dirty="0" smtClean="0"/>
              <a:t>" on lines 5 and 10 could be stored as the strings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 5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dirty="0" smtClean="0"/>
              <a:t>and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, 10" </a:t>
            </a:r>
            <a:endParaRPr lang="en-US" sz="2800" dirty="0" smtClean="0">
              <a:latin typeface="Courier New" pitchFamily="49" charset="0"/>
              <a:cs typeface="Courier New" pitchFamily="49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</a:t>
            </a:r>
            <a:r>
              <a:rPr lang="en-US" dirty="0"/>
              <a:t>word will be stored in lowercase to </a:t>
            </a:r>
            <a:r>
              <a:rPr lang="en-US" dirty="0" smtClean="0"/>
              <a:t>ensure that </a:t>
            </a:r>
            <a:r>
              <a:rPr lang="en-US" dirty="0"/>
              <a:t>it appears in its proper position in the </a:t>
            </a:r>
            <a:r>
              <a:rPr lang="en-US" dirty="0" smtClean="0"/>
              <a:t>index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</a:t>
            </a:r>
            <a:r>
              <a:rPr lang="en-US" dirty="0"/>
              <a:t>line number is </a:t>
            </a:r>
            <a:r>
              <a:rPr lang="en-US" dirty="0" smtClean="0"/>
              <a:t>right-justified so </a:t>
            </a:r>
            <a:r>
              <a:rPr lang="en-US" dirty="0"/>
              <a:t>that the string 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  5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dirty="0"/>
              <a:t>is considered less than the string 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, 10"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If the leading </a:t>
            </a:r>
            <a:r>
              <a:rPr lang="en-US" dirty="0"/>
              <a:t>spaces were removed, this would not be the case (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5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dirty="0"/>
              <a:t>is greater </a:t>
            </a:r>
            <a:r>
              <a:rPr lang="en-US" dirty="0" smtClean="0"/>
              <a:t>than 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2500" dirty="0" err="1">
                <a:latin typeface="Courier New" pitchFamily="49" charset="0"/>
                <a:cs typeface="Courier New" pitchFamily="49" charset="0"/>
              </a:rPr>
              <a:t>c++</a:t>
            </a:r>
            <a:r>
              <a:rPr lang="en-US" sz="2500" dirty="0">
                <a:latin typeface="Courier New" pitchFamily="49" charset="0"/>
                <a:cs typeface="Courier New" pitchFamily="49" charset="0"/>
              </a:rPr>
              <a:t>, 10</a:t>
            </a:r>
            <a:r>
              <a:rPr lang="en-US" dirty="0"/>
              <a:t>") </a:t>
            </a:r>
            <a:br>
              <a:rPr lang="en-US" dirty="0"/>
            </a:br>
            <a:r>
              <a:rPr lang="en-US" dirty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Writing an Index for a Term Paper (cont.)</a:t>
            </a:r>
            <a:endParaRPr lang="en-US" b="1" dirty="0"/>
          </a:p>
        </p:txBody>
      </p:sp>
      <p:sp>
        <p:nvSpPr>
          <p:cNvPr id="12697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2698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/>
          <a:lstStyle/>
          <a:p>
            <a:r>
              <a:rPr lang="en-US" smtClean="0"/>
              <a:t>Analysis (cont.)</a:t>
            </a:r>
          </a:p>
          <a:p>
            <a:pPr lvl="1"/>
            <a:r>
              <a:rPr lang="en-US" smtClean="0"/>
              <a:t>After all the strings are stored in the search tree, we can display them in ascending order by performing an inorder traversal </a:t>
            </a:r>
          </a:p>
          <a:p>
            <a:pPr lvl="1"/>
            <a:r>
              <a:rPr lang="en-US" smtClean="0"/>
              <a:t>Storing each word in a search tree is an </a:t>
            </a:r>
            <a:r>
              <a:rPr lang="en-US" b="1" smtClean="0"/>
              <a:t>O</a:t>
            </a:r>
            <a:r>
              <a:rPr lang="en-US" smtClean="0"/>
              <a:t>(log </a:t>
            </a:r>
            <a:r>
              <a:rPr lang="en-US" i="1" smtClean="0"/>
              <a:t>n</a:t>
            </a:r>
            <a:r>
              <a:rPr lang="en-US" smtClean="0"/>
              <a:t>) process, where </a:t>
            </a:r>
            <a:r>
              <a:rPr lang="en-US" i="1" smtClean="0"/>
              <a:t>n </a:t>
            </a:r>
            <a:r>
              <a:rPr lang="en-US" smtClean="0"/>
              <a:t>is the number of words currently in the tree</a:t>
            </a:r>
          </a:p>
          <a:p>
            <a:pPr lvl="1"/>
            <a:r>
              <a:rPr lang="en-US" smtClean="0"/>
              <a:t>Storing each word in an ordered list is an </a:t>
            </a:r>
            <a:r>
              <a:rPr lang="en-US" b="1" smtClean="0"/>
              <a:t>O</a:t>
            </a:r>
            <a:r>
              <a:rPr lang="en-US" smtClean="0"/>
              <a:t>(</a:t>
            </a:r>
            <a:r>
              <a:rPr lang="en-US" i="1" smtClean="0"/>
              <a:t>n</a:t>
            </a:r>
            <a:r>
              <a:rPr lang="en-US" smtClean="0"/>
              <a:t>) process.</a:t>
            </a:r>
            <a:r>
              <a:rPr lang="en-US" sz="690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6900" smtClean="0">
                <a:latin typeface="Courier New" pitchFamily="49" charset="0"/>
                <a:cs typeface="Courier New" pitchFamily="49" charset="0"/>
              </a:rPr>
            </a:br>
            <a:r>
              <a:rPr lang="en-US" sz="6900" smtClean="0">
                <a:latin typeface="Courier New" pitchFamily="49" charset="0"/>
                <a:cs typeface="Courier New" pitchFamily="49" charset="0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4580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028700" y="2674938"/>
            <a:ext cx="2286000" cy="930275"/>
          </a:xfrm>
          <a:prstGeom prst="borderCallout1">
            <a:avLst>
              <a:gd name="adj1" fmla="val 46428"/>
              <a:gd name="adj2" fmla="val 99836"/>
              <a:gd name="adj3" fmla="val 137621"/>
              <a:gd name="adj4" fmla="val 181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successors of a node are called its </a:t>
            </a:r>
            <a:r>
              <a:rPr lang="en-US" i="1" dirty="0"/>
              <a:t>children</a:t>
            </a:r>
          </a:p>
        </p:txBody>
      </p:sp>
      <p:cxnSp>
        <p:nvCxnSpPr>
          <p:cNvPr id="10" name="Straight Connector 9"/>
          <p:cNvCxnSpPr>
            <a:stCxn id="21" idx="0"/>
            <a:endCxn id="7" idx="0"/>
          </p:cNvCxnSpPr>
          <p:nvPr/>
        </p:nvCxnSpPr>
        <p:spPr>
          <a:xfrm>
            <a:off x="3314700" y="3140075"/>
            <a:ext cx="190500" cy="76200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Writing an Index for a Term Paper (cont.)</a:t>
            </a:r>
            <a:endParaRPr lang="en-US" b="1" dirty="0"/>
          </a:p>
        </p:txBody>
      </p:sp>
      <p:sp>
        <p:nvSpPr>
          <p:cNvPr id="12800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280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Design</a:t>
            </a:r>
          </a:p>
          <a:p>
            <a:pPr lvl="1"/>
            <a:r>
              <a:rPr lang="en-US" smtClean="0"/>
              <a:t>We will use 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Binary_Search_Tree</a:t>
            </a:r>
            <a:r>
              <a:rPr lang="en-US" smtClean="0"/>
              <a:t> just discussed to store the index</a:t>
            </a:r>
          </a:p>
          <a:p>
            <a:pPr lvl="1"/>
            <a:r>
              <a:rPr lang="en-US" smtClean="0"/>
              <a:t>Function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build_index</a:t>
            </a:r>
            <a:r>
              <a:rPr lang="en-US" smtClean="0"/>
              <a:t> will read each word from a data file and store it in the search tree</a:t>
            </a:r>
          </a:p>
          <a:p>
            <a:pPr lvl="1"/>
            <a:r>
              <a:rPr lang="en-US" smtClean="0"/>
              <a:t>Function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print_index</a:t>
            </a:r>
            <a:r>
              <a:rPr lang="en-US" smtClean="0"/>
              <a:t> will display the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Writing an Index for a Term Paper (cont.)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655763"/>
            <a:ext cx="385603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Writing an Index for a Term Paper (cont.)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524000"/>
            <a:ext cx="4351338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Writing an Index for a Term Paper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524000"/>
            <a:ext cx="61055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Writing an Index for a Term Paper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674813"/>
            <a:ext cx="61055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5700713"/>
            <a:ext cx="4362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Writing an Index for a Term Paper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16063"/>
            <a:ext cx="5067300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Writing an Index for a Term Paper </a:t>
            </a:r>
            <a:r>
              <a:rPr lang="en-US" b="1" dirty="0" smtClean="0"/>
              <a:t>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34147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Testing</a:t>
            </a:r>
          </a:p>
          <a:p>
            <a:pPr lvl="1"/>
            <a:r>
              <a:rPr lang="en-US" smtClean="0"/>
              <a:t>Write a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smtClean="0"/>
              <a:t> function that declares new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ifstream</a:t>
            </a:r>
            <a:r>
              <a:rPr lang="en-US" smtClean="0"/>
              <a:t> and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Binary_Tree&lt;string&gt; </a:t>
            </a:r>
            <a:r>
              <a:rPr lang="en-US" smtClean="0"/>
              <a:t>objects. 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ifstream</a:t>
            </a:r>
            <a:r>
              <a:rPr lang="en-US" smtClean="0"/>
              <a:t> can reference any text file stored on your hard drive</a:t>
            </a:r>
          </a:p>
          <a:p>
            <a:pPr lvl="1"/>
            <a:r>
              <a:rPr lang="en-US" smtClean="0"/>
              <a:t>Make sure that </a:t>
            </a:r>
          </a:p>
          <a:p>
            <a:pPr lvl="2"/>
            <a:r>
              <a:rPr lang="en-US" smtClean="0"/>
              <a:t>duplicate words are handled properly (including duplicates on the same line)</a:t>
            </a:r>
          </a:p>
          <a:p>
            <a:pPr lvl="2"/>
            <a:r>
              <a:rPr lang="en-US" smtClean="0"/>
              <a:t>words at the end of each line are stored in the index</a:t>
            </a:r>
          </a:p>
          <a:p>
            <a:pPr lvl="2"/>
            <a:r>
              <a:rPr lang="en-US" smtClean="0"/>
              <a:t>empty lines are processed correctly</a:t>
            </a:r>
          </a:p>
          <a:p>
            <a:pPr lvl="2"/>
            <a:r>
              <a:rPr lang="en-US" smtClean="0"/>
              <a:t>the last line of the document is also part of the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8.5</a:t>
            </a:r>
          </a:p>
        </p:txBody>
      </p:sp>
      <p:sp>
        <p:nvSpPr>
          <p:cNvPr id="1351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Heaps and Priority Queues</a:t>
            </a:r>
          </a:p>
        </p:txBody>
      </p:sp>
      <p:sp>
        <p:nvSpPr>
          <p:cNvPr id="13517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135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 and Priority Queues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heap</a:t>
            </a:r>
            <a:r>
              <a:rPr lang="en-US" dirty="0" smtClean="0"/>
              <a:t> is a complete binary tree where the value in each node is greater than  or equal to all values in the node’s </a:t>
            </a:r>
            <a:r>
              <a:rPr lang="en-US" dirty="0" err="1" smtClean="0"/>
              <a:t>subtrees</a:t>
            </a:r>
            <a:endParaRPr lang="en-US" dirty="0" smtClean="0"/>
          </a:p>
        </p:txBody>
      </p:sp>
      <p:pic>
        <p:nvPicPr>
          <p:cNvPr id="136195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962400"/>
            <a:ext cx="3567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3163" y="3798888"/>
            <a:ext cx="39052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 and Priority Queues (cont.)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The heap shown below is called a </a:t>
            </a:r>
            <a:r>
              <a:rPr lang="en-US" i="1" dirty="0" smtClean="0"/>
              <a:t>min heap </a:t>
            </a:r>
            <a:r>
              <a:rPr lang="en-US" dirty="0" smtClean="0"/>
              <a:t>because the root node stores </a:t>
            </a:r>
            <a:r>
              <a:rPr lang="en-US" dirty="0"/>
              <a:t>a</a:t>
            </a:r>
            <a:r>
              <a:rPr lang="en-US" dirty="0" smtClean="0"/>
              <a:t> smallest value </a:t>
            </a:r>
          </a:p>
          <a:p>
            <a:r>
              <a:rPr lang="en-US" dirty="0" smtClean="0"/>
              <a:t>It is also possible to build and use a </a:t>
            </a:r>
            <a:r>
              <a:rPr lang="en-US" i="1" dirty="0" smtClean="0"/>
              <a:t>max heap</a:t>
            </a:r>
            <a:r>
              <a:rPr lang="en-US" dirty="0" smtClean="0"/>
              <a:t>, in which each node’s value is larger than  or equal to the values of its children, and the root node stores the largest value</a:t>
            </a:r>
          </a:p>
        </p:txBody>
      </p:sp>
      <p:pic>
        <p:nvPicPr>
          <p:cNvPr id="137219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0"/>
            <a:ext cx="3567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381750" y="3673475"/>
            <a:ext cx="2286000" cy="930275"/>
          </a:xfrm>
          <a:prstGeom prst="borderCallout1">
            <a:avLst>
              <a:gd name="adj1" fmla="val 50579"/>
              <a:gd name="adj2" fmla="val 118"/>
              <a:gd name="adj3" fmla="val -24298"/>
              <a:gd name="adj4" fmla="val -6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predecessor of a node is called its </a:t>
            </a:r>
            <a:r>
              <a:rPr lang="en-US" i="1" dirty="0"/>
              <a:t>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 and Priority Queues (cont.)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38243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The text presents algorithms and illustrations for max heaps</a:t>
            </a:r>
          </a:p>
          <a:p>
            <a:r>
              <a:rPr lang="en-US" dirty="0" smtClean="0"/>
              <a:t>Here we present the corresponding algorithms and illustrations for min heaps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Heaps and Priority Queues (cont.)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A heap is a complete binary tree with the following properties:</a:t>
            </a:r>
          </a:p>
          <a:p>
            <a:pPr lvl="1"/>
            <a:r>
              <a:rPr lang="en-US" dirty="0" smtClean="0"/>
              <a:t>The value in the root is less than or equal to all items in the tree.</a:t>
            </a:r>
          </a:p>
          <a:p>
            <a:pPr lvl="1"/>
            <a:r>
              <a:rPr lang="en-US" dirty="0" smtClean="0"/>
              <a:t>Every </a:t>
            </a:r>
            <a:r>
              <a:rPr lang="en-US" dirty="0" err="1" smtClean="0"/>
              <a:t>subtree</a:t>
            </a:r>
            <a:r>
              <a:rPr lang="en-US" dirty="0" smtClean="0"/>
              <a:t> is a heap</a:t>
            </a:r>
          </a:p>
        </p:txBody>
      </p:sp>
      <p:pic>
        <p:nvPicPr>
          <p:cNvPr id="139267" name="Picture 2" descr="C:\Documents and Settings\Administrator\My Documents\Koffman\PPTs\JPEGS\JWCL233_Koffman JPG files\ch06\w014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191000"/>
            <a:ext cx="3567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Inserting an Item into a Min Heap</a:t>
            </a:r>
          </a:p>
        </p:txBody>
      </p:sp>
      <p:sp>
        <p:nvSpPr>
          <p:cNvPr id="1402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0292" name="Group 82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0294" name="TextBox 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0295" name="TextBox 7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0296" name="TextBox 8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grpSp>
          <p:nvGrpSpPr>
            <p:cNvPr id="140297" name="Group 31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0322" name="TextBox 17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0323" name="TextBox 18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0298" name="Group 28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0320" name="TextBox 2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0321" name="TextBox 2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0299" name="Group 29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0318" name="TextBox 23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0319" name="TextBox 24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89</a:t>
                </a:r>
              </a:p>
            </p:txBody>
          </p:sp>
        </p:grpSp>
        <p:grpSp>
          <p:nvGrpSpPr>
            <p:cNvPr id="140300" name="Group 56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0316" name="TextBox 11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0317" name="TextBox 12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0301" name="Group 58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0314" name="TextBox 14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0315" name="TextBox 2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38" name="Straight Connector 37"/>
            <p:cNvCxnSpPr>
              <a:stCxn id="140294" idx="1"/>
              <a:endCxn id="14029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40294" idx="3"/>
              <a:endCxn id="14029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40316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140317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140315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40322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40323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140320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40321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140318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40319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Inserting an Item into a Min Heap (cont.)</a:t>
            </a:r>
            <a:endParaRPr lang="en-US" b="1" dirty="0"/>
          </a:p>
        </p:txBody>
      </p:sp>
      <p:sp>
        <p:nvSpPr>
          <p:cNvPr id="141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1317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1318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1319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1320" name="TextBox 43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sp>
          <p:nvSpPr>
            <p:cNvPr id="141321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grpSp>
          <p:nvGrpSpPr>
            <p:cNvPr id="141322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134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134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1323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134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134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1324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134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134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1325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134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134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1326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134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134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41318" idx="1"/>
              <a:endCxn id="141319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1318" idx="3"/>
              <a:endCxn id="141320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134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134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134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134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134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134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134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134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134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1321" idx="0"/>
            </p:cNvCxnSpPr>
            <p:nvPr/>
          </p:nvCxnSpPr>
          <p:spPr>
            <a:xfrm flipV="1">
              <a:off x="8212909" y="4511946"/>
              <a:ext cx="109494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Inserting an Item into a Min Heap (cont.)</a:t>
            </a:r>
            <a:endParaRPr lang="en-US" b="1" dirty="0"/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341" name="Group 38"/>
          <p:cNvGrpSpPr>
            <a:grpSpLocks/>
          </p:cNvGrpSpPr>
          <p:nvPr/>
        </p:nvGrpSpPr>
        <p:grpSpPr bwMode="auto">
          <a:xfrm>
            <a:off x="2819400" y="3259138"/>
            <a:ext cx="3376613" cy="1997075"/>
            <a:chOff x="5213726" y="3063501"/>
            <a:chExt cx="3375568" cy="1997965"/>
          </a:xfrm>
        </p:grpSpPr>
        <p:sp>
          <p:nvSpPr>
            <p:cNvPr id="142342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2343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2344" name="TextBox 43"/>
            <p:cNvSpPr txBox="1">
              <a:spLocks noChangeArrowheads="1"/>
            </p:cNvSpPr>
            <p:nvPr/>
          </p:nvSpPr>
          <p:spPr bwMode="auto">
            <a:xfrm>
              <a:off x="7771122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  <p:sp>
          <p:nvSpPr>
            <p:cNvPr id="142345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2346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2372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2373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2347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2370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2371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2348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2368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2369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2349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2366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2367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2350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195198" cy="369332"/>
              <a:chOff x="7394096" y="4142433"/>
              <a:chExt cx="1195198" cy="369332"/>
            </a:xfrm>
          </p:grpSpPr>
          <p:sp>
            <p:nvSpPr>
              <p:cNvPr id="142364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2365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  <p:cxnSp>
          <p:nvCxnSpPr>
            <p:cNvPr id="52" name="Straight Connector 51"/>
            <p:cNvCxnSpPr>
              <a:stCxn id="142342" idx="1"/>
              <a:endCxn id="142343" idx="0"/>
            </p:cNvCxnSpPr>
            <p:nvPr/>
          </p:nvCxnSpPr>
          <p:spPr>
            <a:xfrm flipH="1">
              <a:off x="6145301" y="3247733"/>
              <a:ext cx="709392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2342" idx="3"/>
              <a:endCxn id="142344" idx="0"/>
            </p:cNvCxnSpPr>
            <p:nvPr/>
          </p:nvCxnSpPr>
          <p:spPr>
            <a:xfrm>
              <a:off x="7168921" y="3247733"/>
              <a:ext cx="822071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2366" idx="0"/>
            </p:cNvCxnSpPr>
            <p:nvPr/>
          </p:nvCxnSpPr>
          <p:spPr>
            <a:xfrm flipH="1">
              <a:off x="5654914" y="3971956"/>
              <a:ext cx="269791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893" y="3971956"/>
              <a:ext cx="22059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2367" idx="0"/>
            </p:cNvCxnSpPr>
            <p:nvPr/>
          </p:nvCxnSpPr>
          <p:spPr>
            <a:xfrm flipH="1" flipV="1">
              <a:off x="6365894" y="3971956"/>
              <a:ext cx="268205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2365" idx="0"/>
            </p:cNvCxnSpPr>
            <p:nvPr/>
          </p:nvCxnSpPr>
          <p:spPr>
            <a:xfrm flipH="1" flipV="1">
              <a:off x="8211586" y="3971956"/>
              <a:ext cx="220594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2372" idx="0"/>
            </p:cNvCxnSpPr>
            <p:nvPr/>
          </p:nvCxnSpPr>
          <p:spPr>
            <a:xfrm flipV="1">
              <a:off x="5434321" y="4511946"/>
              <a:ext cx="12854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2373" idx="0"/>
            </p:cNvCxnSpPr>
            <p:nvPr/>
          </p:nvCxnSpPr>
          <p:spPr>
            <a:xfrm flipH="1" flipV="1">
              <a:off x="5789811" y="4511946"/>
              <a:ext cx="85698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2370" idx="0"/>
            </p:cNvCxnSpPr>
            <p:nvPr/>
          </p:nvCxnSpPr>
          <p:spPr>
            <a:xfrm flipV="1">
              <a:off x="6418266" y="4521475"/>
              <a:ext cx="82524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2371" idx="0"/>
            </p:cNvCxnSpPr>
            <p:nvPr/>
          </p:nvCxnSpPr>
          <p:spPr>
            <a:xfrm flipH="1" flipV="1">
              <a:off x="6742016" y="4511946"/>
              <a:ext cx="109503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2368" idx="0"/>
            </p:cNvCxnSpPr>
            <p:nvPr/>
          </p:nvCxnSpPr>
          <p:spPr>
            <a:xfrm flipV="1">
              <a:off x="7394276" y="4511946"/>
              <a:ext cx="9204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2369" idx="0"/>
            </p:cNvCxnSpPr>
            <p:nvPr/>
          </p:nvCxnSpPr>
          <p:spPr>
            <a:xfrm flipH="1" flipV="1">
              <a:off x="7770398" y="4521475"/>
              <a:ext cx="6506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2345" idx="0"/>
            </p:cNvCxnSpPr>
            <p:nvPr/>
          </p:nvCxnSpPr>
          <p:spPr>
            <a:xfrm flipV="1">
              <a:off x="8276653" y="4511946"/>
              <a:ext cx="46024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Inserting an Item into a Min Heap (cont.)</a:t>
            </a:r>
            <a:endParaRPr lang="en-US" b="1" dirty="0"/>
          </a:p>
        </p:txBody>
      </p:sp>
      <p:sp>
        <p:nvSpPr>
          <p:cNvPr id="1433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65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3366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3367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3368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43369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3370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3396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3397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3371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3394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3395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3372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3392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3393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3373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3390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3391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3374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3388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3389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3366" idx="1"/>
              <a:endCxn id="143367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3366" idx="3"/>
              <a:endCxn id="143368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3390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3391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3389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3396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3397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3394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3395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3392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3393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3369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Inserting an Item into a Min Heap (cont.)</a:t>
            </a:r>
            <a:endParaRPr lang="en-US" b="1" dirty="0"/>
          </a:p>
        </p:txBody>
      </p:sp>
      <p:sp>
        <p:nvSpPr>
          <p:cNvPr id="14438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620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4389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4390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4391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4392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4393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4394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4420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4421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4395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4418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4419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4396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4416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4417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4397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4414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4415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4398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4412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4413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4390" idx="1"/>
              <a:endCxn id="144391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4390" idx="3"/>
              <a:endCxn id="144392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4414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4415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4413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4420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4421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4418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4419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4416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4417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4393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Inserting an Item into a Min Heap (cont.)</a:t>
            </a:r>
          </a:p>
        </p:txBody>
      </p:sp>
      <p:sp>
        <p:nvSpPr>
          <p:cNvPr id="1454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5412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5414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45415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5416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5417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  <p:grpSp>
          <p:nvGrpSpPr>
            <p:cNvPr id="145418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5444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5445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5419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5442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5443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5420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5440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5441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5421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5438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5439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5422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5436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5437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5414" idx="1"/>
              <a:endCxn id="14541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5414" idx="3"/>
              <a:endCxn id="14541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5438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5439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5437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5444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5445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5442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5443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5440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5441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5417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413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an Item from a Heap</a:t>
            </a:r>
            <a:endParaRPr lang="en-US" b="1" dirty="0"/>
          </a:p>
        </p:txBody>
      </p:sp>
      <p:sp>
        <p:nvSpPr>
          <p:cNvPr id="1464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6436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6438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46439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6440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46441" name="TextBox 44"/>
            <p:cNvSpPr txBox="1">
              <a:spLocks noChangeArrowheads="1"/>
            </p:cNvSpPr>
            <p:nvPr/>
          </p:nvSpPr>
          <p:spPr bwMode="auto">
            <a:xfrm>
              <a:off x="8055815" y="4692134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grpSp>
          <p:nvGrpSpPr>
            <p:cNvPr id="146442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646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646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6443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646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646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6444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646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646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6445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646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646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6446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646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646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6438" idx="1"/>
              <a:endCxn id="146439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6438" idx="3"/>
              <a:endCxn id="146440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646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646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646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646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646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646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646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646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646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46441" idx="0"/>
            </p:cNvCxnSpPr>
            <p:nvPr/>
          </p:nvCxnSpPr>
          <p:spPr>
            <a:xfrm flipV="1">
              <a:off x="8276384" y="4511946"/>
              <a:ext cx="46020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6437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an Item from a Heap (cont.)</a:t>
            </a:r>
            <a:endParaRPr lang="en-US" b="1" dirty="0"/>
          </a:p>
        </p:txBody>
      </p:sp>
      <p:sp>
        <p:nvSpPr>
          <p:cNvPr id="1474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7460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7462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sp>
          <p:nvSpPr>
            <p:cNvPr id="147463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7464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grpSp>
          <p:nvGrpSpPr>
            <p:cNvPr id="147465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7490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7491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7466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7488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7489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7467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7486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7487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7468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7484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7485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7469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7482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7483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7462" idx="1"/>
              <a:endCxn id="147463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7462" idx="3"/>
              <a:endCxn id="147464" idx="0"/>
            </p:cNvCxnSpPr>
            <p:nvPr/>
          </p:nvCxnSpPr>
          <p:spPr>
            <a:xfrm>
              <a:off x="7295699" y="3247733"/>
              <a:ext cx="69663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7484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7485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7483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7490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7491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7488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7489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7486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7487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7461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6628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63813"/>
            <a:ext cx="2544763" cy="1398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Each node in a tree has exactly one parent except for the root node, which has no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an Item from a Heap (cont.)</a:t>
            </a:r>
            <a:endParaRPr lang="en-US" b="1" dirty="0"/>
          </a:p>
        </p:txBody>
      </p:sp>
      <p:sp>
        <p:nvSpPr>
          <p:cNvPr id="14848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8484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8486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8487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8488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  <p:grpSp>
          <p:nvGrpSpPr>
            <p:cNvPr id="148489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8514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8515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8490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8512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8513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8491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8510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8511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8492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8508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8509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8493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8506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8507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29</a:t>
                </a:r>
              </a:p>
            </p:txBody>
          </p:sp>
        </p:grpSp>
        <p:cxnSp>
          <p:nvCxnSpPr>
            <p:cNvPr id="52" name="Straight Connector 51"/>
            <p:cNvCxnSpPr>
              <a:stCxn id="148486" idx="1"/>
              <a:endCxn id="148487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8486" idx="3"/>
              <a:endCxn id="148488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8508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8509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8507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8514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8515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8512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8513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8510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8511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8485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an Item from a Heap (cont.)</a:t>
            </a:r>
            <a:endParaRPr lang="en-US" b="1" dirty="0"/>
          </a:p>
        </p:txBody>
      </p:sp>
      <p:sp>
        <p:nvSpPr>
          <p:cNvPr id="1495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49508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49510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49511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49512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49513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49538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49539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49514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49536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49537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49515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49534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49535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49516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49532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49533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49517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49530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49531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49510" idx="1"/>
              <a:endCxn id="149511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49510" idx="3"/>
              <a:endCxn id="149512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49532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49533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49531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49538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49539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9536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49537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49534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9535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509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an Item from a Heap (cont.)</a:t>
            </a:r>
            <a:endParaRPr lang="en-US" b="1" dirty="0"/>
          </a:p>
        </p:txBody>
      </p:sp>
      <p:sp>
        <p:nvSpPr>
          <p:cNvPr id="15053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150532" name="Group 38"/>
          <p:cNvGrpSpPr>
            <a:grpSpLocks/>
          </p:cNvGrpSpPr>
          <p:nvPr/>
        </p:nvGrpSpPr>
        <p:grpSpPr bwMode="auto">
          <a:xfrm>
            <a:off x="2819400" y="3259138"/>
            <a:ext cx="3505200" cy="1997075"/>
            <a:chOff x="5213726" y="3063501"/>
            <a:chExt cx="3503808" cy="1997965"/>
          </a:xfrm>
        </p:grpSpPr>
        <p:sp>
          <p:nvSpPr>
            <p:cNvPr id="150534" name="TextBox 39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0535" name="TextBox 41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0536" name="TextBox 43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0537" name="Group 45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0562" name="TextBox 84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0563" name="TextBox 85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0538" name="Group 46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0560" name="TextBox 80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0561" name="TextBox 81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0539" name="Group 47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0558" name="TextBox 78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0559" name="TextBox 79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0540" name="Group 49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0556" name="TextBox 75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0557" name="TextBox 77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0541" name="Group 50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0554" name="TextBox 72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0555" name="TextBox 73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52" name="Straight Connector 51"/>
            <p:cNvCxnSpPr>
              <a:stCxn id="150534" idx="1"/>
              <a:endCxn id="150535" idx="0"/>
            </p:cNvCxnSpPr>
            <p:nvPr/>
          </p:nvCxnSpPr>
          <p:spPr>
            <a:xfrm flipH="1">
              <a:off x="6145219" y="3247733"/>
              <a:ext cx="710918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50534" idx="3"/>
              <a:endCxn id="150536" idx="0"/>
            </p:cNvCxnSpPr>
            <p:nvPr/>
          </p:nvCxnSpPr>
          <p:spPr>
            <a:xfrm>
              <a:off x="7168749" y="3247733"/>
              <a:ext cx="823586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150556" idx="0"/>
            </p:cNvCxnSpPr>
            <p:nvPr/>
          </p:nvCxnSpPr>
          <p:spPr>
            <a:xfrm flipH="1">
              <a:off x="5654876" y="3971956"/>
              <a:ext cx="269768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660679" y="3971956"/>
              <a:ext cx="2205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0557" idx="0"/>
            </p:cNvCxnSpPr>
            <p:nvPr/>
          </p:nvCxnSpPr>
          <p:spPr>
            <a:xfrm flipH="1" flipV="1">
              <a:off x="6365793" y="3971956"/>
              <a:ext cx="269768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50555" idx="0"/>
            </p:cNvCxnSpPr>
            <p:nvPr/>
          </p:nvCxnSpPr>
          <p:spPr>
            <a:xfrm flipH="1" flipV="1">
              <a:off x="8212909" y="3971956"/>
              <a:ext cx="284050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50562" idx="0"/>
            </p:cNvCxnSpPr>
            <p:nvPr/>
          </p:nvCxnSpPr>
          <p:spPr>
            <a:xfrm flipV="1">
              <a:off x="5434301" y="4511946"/>
              <a:ext cx="12853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50563" idx="0"/>
            </p:cNvCxnSpPr>
            <p:nvPr/>
          </p:nvCxnSpPr>
          <p:spPr>
            <a:xfrm flipH="1" flipV="1">
              <a:off x="5789760" y="4511946"/>
              <a:ext cx="85691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50560" idx="0"/>
            </p:cNvCxnSpPr>
            <p:nvPr/>
          </p:nvCxnSpPr>
          <p:spPr>
            <a:xfrm flipV="1">
              <a:off x="6418160" y="4521475"/>
              <a:ext cx="82517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50561" idx="0"/>
            </p:cNvCxnSpPr>
            <p:nvPr/>
          </p:nvCxnSpPr>
          <p:spPr>
            <a:xfrm flipH="1" flipV="1">
              <a:off x="6743468" y="4511946"/>
              <a:ext cx="107907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50558" idx="0"/>
            </p:cNvCxnSpPr>
            <p:nvPr/>
          </p:nvCxnSpPr>
          <p:spPr>
            <a:xfrm flipV="1">
              <a:off x="7394085" y="4511946"/>
              <a:ext cx="93626" cy="1794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50559" idx="0"/>
            </p:cNvCxnSpPr>
            <p:nvPr/>
          </p:nvCxnSpPr>
          <p:spPr>
            <a:xfrm flipH="1" flipV="1">
              <a:off x="7771760" y="4521475"/>
              <a:ext cx="63475" cy="169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0533" name="Picture 6"/>
          <p:cNvPicPr>
            <a:picLocks noChangeAspect="1" noChangeArrowheads="1"/>
          </p:cNvPicPr>
          <p:nvPr/>
        </p:nvPicPr>
        <p:blipFill>
          <a:blip r:embed="rId2"/>
          <a:srcRect b="26276"/>
          <a:stretch>
            <a:fillRect/>
          </a:stretch>
        </p:blipFill>
        <p:spPr bwMode="auto">
          <a:xfrm>
            <a:off x="808038" y="1524000"/>
            <a:ext cx="7620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</a:t>
            </a:r>
          </a:p>
        </p:txBody>
      </p:sp>
      <p:sp>
        <p:nvSpPr>
          <p:cNvPr id="1515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1556" name="Content Placeholder 7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Because a heap is a complete binary tree, it can be implemented efficiently using an array rather than a linked data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7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644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2645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2646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2647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2648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2649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2650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2651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2652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2653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2654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2655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2656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2579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451350" y="1925638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30600" y="24749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392738" y="24701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2584" name="TextBox 84"/>
          <p:cNvSpPr txBox="1">
            <a:spLocks noChangeArrowheads="1"/>
          </p:cNvSpPr>
          <p:nvPr/>
        </p:nvSpPr>
        <p:spPr bwMode="auto">
          <a:xfrm>
            <a:off x="2819400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152585" name="TextBox 85"/>
          <p:cNvSpPr txBox="1">
            <a:spLocks noChangeArrowheads="1"/>
          </p:cNvSpPr>
          <p:nvPr/>
        </p:nvSpPr>
        <p:spPr bwMode="auto">
          <a:xfrm>
            <a:off x="3260725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26</a:t>
            </a:r>
          </a:p>
        </p:txBody>
      </p:sp>
      <p:sp>
        <p:nvSpPr>
          <p:cNvPr id="152586" name="TextBox 80"/>
          <p:cNvSpPr txBox="1">
            <a:spLocks noChangeArrowheads="1"/>
          </p:cNvSpPr>
          <p:nvPr/>
        </p:nvSpPr>
        <p:spPr bwMode="auto">
          <a:xfrm>
            <a:off x="3805238" y="3559175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76</a:t>
            </a:r>
          </a:p>
        </p:txBody>
      </p:sp>
      <p:sp>
        <p:nvSpPr>
          <p:cNvPr id="152587" name="TextBox 81"/>
          <p:cNvSpPr txBox="1">
            <a:spLocks noChangeArrowheads="1"/>
          </p:cNvSpPr>
          <p:nvPr/>
        </p:nvSpPr>
        <p:spPr bwMode="auto">
          <a:xfrm>
            <a:off x="4237038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32</a:t>
            </a:r>
          </a:p>
        </p:txBody>
      </p:sp>
      <p:sp>
        <p:nvSpPr>
          <p:cNvPr id="152588" name="TextBox 78"/>
          <p:cNvSpPr txBox="1">
            <a:spLocks noChangeArrowheads="1"/>
          </p:cNvSpPr>
          <p:nvPr/>
        </p:nvSpPr>
        <p:spPr bwMode="auto">
          <a:xfrm>
            <a:off x="4779963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74</a:t>
            </a:r>
          </a:p>
        </p:txBody>
      </p:sp>
      <p:sp>
        <p:nvSpPr>
          <p:cNvPr id="152589" name="TextBox 79"/>
          <p:cNvSpPr txBox="1">
            <a:spLocks noChangeArrowheads="1"/>
          </p:cNvSpPr>
          <p:nvPr/>
        </p:nvSpPr>
        <p:spPr bwMode="auto">
          <a:xfrm>
            <a:off x="5221288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89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040063" y="30146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035425" y="30210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000625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39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883275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52" name="Straight Connector 51"/>
          <p:cNvCxnSpPr>
            <a:stCxn id="40" idx="1"/>
            <a:endCxn id="42" idx="0"/>
          </p:cNvCxnSpPr>
          <p:nvPr/>
        </p:nvCxnSpPr>
        <p:spPr>
          <a:xfrm flipH="1">
            <a:off x="3751263" y="2109788"/>
            <a:ext cx="700087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  <a:endCxn id="44" idx="0"/>
          </p:cNvCxnSpPr>
          <p:nvPr/>
        </p:nvCxnSpPr>
        <p:spPr>
          <a:xfrm>
            <a:off x="4764088" y="2109788"/>
            <a:ext cx="84931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76" idx="0"/>
          </p:cNvCxnSpPr>
          <p:nvPr/>
        </p:nvCxnSpPr>
        <p:spPr>
          <a:xfrm flipH="1">
            <a:off x="3260725" y="2840038"/>
            <a:ext cx="269875" cy="17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152614" idx="0"/>
          </p:cNvCxnSpPr>
          <p:nvPr/>
        </p:nvCxnSpPr>
        <p:spPr>
          <a:xfrm flipH="1">
            <a:off x="5221288" y="2840038"/>
            <a:ext cx="171450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8" idx="0"/>
          </p:cNvCxnSpPr>
          <p:nvPr/>
        </p:nvCxnSpPr>
        <p:spPr>
          <a:xfrm flipH="1" flipV="1">
            <a:off x="3971925" y="2840038"/>
            <a:ext cx="284163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4" idx="0"/>
          </p:cNvCxnSpPr>
          <p:nvPr/>
        </p:nvCxnSpPr>
        <p:spPr>
          <a:xfrm flipH="1" flipV="1">
            <a:off x="5818188" y="2840038"/>
            <a:ext cx="285750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2584" idx="0"/>
          </p:cNvCxnSpPr>
          <p:nvPr/>
        </p:nvCxnSpPr>
        <p:spPr>
          <a:xfrm flipV="1">
            <a:off x="3040063" y="3379788"/>
            <a:ext cx="128587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52585" idx="0"/>
          </p:cNvCxnSpPr>
          <p:nvPr/>
        </p:nvCxnSpPr>
        <p:spPr>
          <a:xfrm flipH="1" flipV="1">
            <a:off x="3395663" y="3379788"/>
            <a:ext cx="85725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52586" idx="0"/>
          </p:cNvCxnSpPr>
          <p:nvPr/>
        </p:nvCxnSpPr>
        <p:spPr>
          <a:xfrm flipV="1">
            <a:off x="4025900" y="3389313"/>
            <a:ext cx="80963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2587" idx="0"/>
          </p:cNvCxnSpPr>
          <p:nvPr/>
        </p:nvCxnSpPr>
        <p:spPr>
          <a:xfrm flipH="1" flipV="1">
            <a:off x="4349750" y="3379788"/>
            <a:ext cx="107950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52588" idx="0"/>
          </p:cNvCxnSpPr>
          <p:nvPr/>
        </p:nvCxnSpPr>
        <p:spPr>
          <a:xfrm flipV="1">
            <a:off x="5000625" y="3379788"/>
            <a:ext cx="92075" cy="179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52589" idx="0"/>
          </p:cNvCxnSpPr>
          <p:nvPr/>
        </p:nvCxnSpPr>
        <p:spPr>
          <a:xfrm flipH="1" flipV="1">
            <a:off x="5376863" y="3389313"/>
            <a:ext cx="65087" cy="16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2607" name="TextBox 92"/>
          <p:cNvSpPr txBox="1">
            <a:spLocks noChangeArrowheads="1"/>
          </p:cNvSpPr>
          <p:nvPr/>
        </p:nvSpPr>
        <p:spPr bwMode="auto">
          <a:xfrm>
            <a:off x="4387850" y="19256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2610" name="TextBox 95"/>
          <p:cNvSpPr txBox="1">
            <a:spLocks noChangeArrowheads="1"/>
          </p:cNvSpPr>
          <p:nvPr/>
        </p:nvSpPr>
        <p:spPr bwMode="auto">
          <a:xfrm>
            <a:off x="3530600" y="24749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2611" name="TextBox 96"/>
          <p:cNvSpPr txBox="1">
            <a:spLocks noChangeArrowheads="1"/>
          </p:cNvSpPr>
          <p:nvPr/>
        </p:nvSpPr>
        <p:spPr bwMode="auto">
          <a:xfrm>
            <a:off x="5392738" y="24701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2612" name="TextBox 97"/>
          <p:cNvSpPr txBox="1">
            <a:spLocks noChangeArrowheads="1"/>
          </p:cNvSpPr>
          <p:nvPr/>
        </p:nvSpPr>
        <p:spPr bwMode="auto">
          <a:xfrm>
            <a:off x="3040063" y="301466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52613" name="TextBox 98"/>
          <p:cNvSpPr txBox="1">
            <a:spLocks noChangeArrowheads="1"/>
          </p:cNvSpPr>
          <p:nvPr/>
        </p:nvSpPr>
        <p:spPr bwMode="auto">
          <a:xfrm>
            <a:off x="4035425" y="30210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28</a:t>
            </a:r>
          </a:p>
        </p:txBody>
      </p:sp>
      <p:sp>
        <p:nvSpPr>
          <p:cNvPr id="152614" name="TextBox 99"/>
          <p:cNvSpPr txBox="1">
            <a:spLocks noChangeArrowheads="1"/>
          </p:cNvSpPr>
          <p:nvPr/>
        </p:nvSpPr>
        <p:spPr bwMode="auto">
          <a:xfrm>
            <a:off x="5000625" y="3021013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39</a:t>
            </a:r>
          </a:p>
        </p:txBody>
      </p:sp>
      <p:sp>
        <p:nvSpPr>
          <p:cNvPr id="152615" name="TextBox 100"/>
          <p:cNvSpPr txBox="1">
            <a:spLocks noChangeArrowheads="1"/>
          </p:cNvSpPr>
          <p:nvPr/>
        </p:nvSpPr>
        <p:spPr bwMode="auto">
          <a:xfrm>
            <a:off x="5883275" y="3009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819400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37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3260725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26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805238" y="3559175"/>
            <a:ext cx="439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76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237038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32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779963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74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5221288" y="35591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89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9639E-6 L -0.33003 0.43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217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99075E-7 L -0.18524 0.357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9.99075E-7 L -0.32882 0.357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178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01758E-7 L -0.01493 0.278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034E-6 L -0.06389 0.276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38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1758E-7 L -0.11268 0.27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1758E-7 L -0.15086 0.278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39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60037E-6 L 0.2342 0.198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0037E-6 L 0.24427 0.198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60037E-6 L 0.24323 0.1984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0037E-6 L 0.25417 0.198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0037E-6 L 0.25313 0.19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0037E-6 L 0.26319 0.1984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99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  <p:bldP spid="76" grpId="0"/>
      <p:bldP spid="78" grpId="0"/>
      <p:bldP spid="73" grpId="0"/>
      <p:bldP spid="74" grpId="0"/>
      <p:bldP spid="92" grpId="0"/>
      <p:bldP spid="94" grpId="0"/>
      <p:bldP spid="95" grpId="0"/>
      <p:bldP spid="109" grpId="0"/>
      <p:bldP spid="110" grpId="0"/>
      <p:bldP spid="111" grpId="0"/>
      <p:bldP spid="112" grpId="0"/>
      <p:bldP spid="114" grpId="0"/>
      <p:bldP spid="115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1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667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3668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3669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3670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3671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3672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3673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3674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3675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3676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3677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3678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3679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360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3605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3606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3607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3608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3609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53610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53611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53612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53613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53614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53615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53616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53617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3618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3625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53626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53627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29</a:t>
              </a:r>
            </a:p>
          </p:txBody>
        </p:sp>
        <p:grpSp>
          <p:nvGrpSpPr>
            <p:cNvPr id="153628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3653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3654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3629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3651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3652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3630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3649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3650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3631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3647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3648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3632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3645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3646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3625" idx="1"/>
              <a:endCxn id="153626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3625" idx="3"/>
              <a:endCxn id="153627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3647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3648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3646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3653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3654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3651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3652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3649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3650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stCxn id="153605" idx="2"/>
            <a:endCxn id="153607" idx="2"/>
          </p:cNvCxnSpPr>
          <p:nvPr/>
        </p:nvCxnSpPr>
        <p:spPr>
          <a:xfrm rot="16200000" flipH="1">
            <a:off x="2038350" y="4789488"/>
            <a:ext cx="1588" cy="1001712"/>
          </a:xfrm>
          <a:prstGeom prst="bentConnector3">
            <a:avLst>
              <a:gd name="adj1" fmla="val 232094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3606" idx="2"/>
          </p:cNvCxnSpPr>
          <p:nvPr/>
        </p:nvCxnSpPr>
        <p:spPr>
          <a:xfrm flipV="1">
            <a:off x="2014538" y="5291138"/>
            <a:ext cx="0" cy="423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71600" y="5721350"/>
            <a:ext cx="400050" cy="620713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838325" y="5721350"/>
            <a:ext cx="401638" cy="70008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339975" y="5721350"/>
            <a:ext cx="400050" cy="7302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R. Child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9713" y="1474788"/>
            <a:ext cx="2674937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5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692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4693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4694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4695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4696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4697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4698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4699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4700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4701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4702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4703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4704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46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4629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4630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4631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4632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4633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4634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54635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54636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54637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54638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54639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54640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54641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4642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465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465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18</a:t>
              </a:r>
            </a:p>
          </p:txBody>
        </p:sp>
        <p:sp>
          <p:nvSpPr>
            <p:cNvPr id="15465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465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467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467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465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467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467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465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467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467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465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467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15467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28</a:t>
                </a:r>
              </a:p>
            </p:txBody>
          </p:sp>
        </p:grpSp>
        <p:grpSp>
          <p:nvGrpSpPr>
            <p:cNvPr id="15465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467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467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4650" idx="1"/>
              <a:endCxn id="154651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4650" idx="3"/>
              <a:endCxn id="154652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4672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4673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4671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4678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4679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4676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4677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4674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4675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54633" idx="2"/>
          </p:cNvCxnSpPr>
          <p:nvPr/>
        </p:nvCxnSpPr>
        <p:spPr>
          <a:xfrm flipV="1">
            <a:off x="2014538" y="5278438"/>
            <a:ext cx="1614487" cy="444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54632" idx="2"/>
          </p:cNvCxnSpPr>
          <p:nvPr/>
        </p:nvCxnSpPr>
        <p:spPr>
          <a:xfrm flipV="1">
            <a:off x="3105150" y="5275263"/>
            <a:ext cx="0" cy="4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7850" y="5722938"/>
            <a:ext cx="400050" cy="61912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905125" y="5722938"/>
            <a:ext cx="400050" cy="69850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3405188" y="5722938"/>
            <a:ext cx="400050" cy="7302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R. Child</a:t>
            </a:r>
          </a:p>
        </p:txBody>
      </p:sp>
      <p:cxnSp>
        <p:nvCxnSpPr>
          <p:cNvPr id="27" name="Straight Connector 26"/>
          <p:cNvCxnSpPr>
            <a:stCxn id="154630" idx="2"/>
          </p:cNvCxnSpPr>
          <p:nvPr/>
        </p:nvCxnSpPr>
        <p:spPr>
          <a:xfrm>
            <a:off x="2014538" y="5291138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239713" y="1474788"/>
            <a:ext cx="2674937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49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716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5717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5718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5719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5720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5721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5722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5723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5724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5725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5726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5727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5728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565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5653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5654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5655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5656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5657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55658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155659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55660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55661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55662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55663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55664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55665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5666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5674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5675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5676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29</a:t>
              </a:r>
            </a:p>
          </p:txBody>
        </p:sp>
        <p:grpSp>
          <p:nvGrpSpPr>
            <p:cNvPr id="155677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5702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5703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5678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5700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5701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5679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5698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5699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5680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5696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5697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5681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5694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155695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5674" idx="1"/>
              <a:endCxn id="155675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5674" idx="3"/>
              <a:endCxn id="155676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5696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5697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5695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5702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5703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5700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5701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5698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5699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6" idx="2"/>
          </p:cNvCxnSpPr>
          <p:nvPr/>
        </p:nvCxnSpPr>
        <p:spPr>
          <a:xfrm flipV="1">
            <a:off x="2540000" y="5289550"/>
            <a:ext cx="2125663" cy="4460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43375" y="5289550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3313" y="5735638"/>
            <a:ext cx="400050" cy="61912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943350" y="5735638"/>
            <a:ext cx="400050" cy="700087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462463" y="5741988"/>
            <a:ext cx="400050" cy="7302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540000" y="5305425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713" y="1474788"/>
            <a:ext cx="2674937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739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6740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6741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6742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6743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6744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6745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6746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6747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6748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6749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6750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6751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56676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6677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6678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6679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6680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56681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56682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56683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156684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6685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56686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56687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56688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6689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6697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6698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6699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6700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6725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37</a:t>
                </a:r>
              </a:p>
            </p:txBody>
          </p:sp>
          <p:sp>
            <p:nvSpPr>
              <p:cNvPr id="156726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26</a:t>
                </a:r>
              </a:p>
            </p:txBody>
          </p:sp>
        </p:grpSp>
        <p:grpSp>
          <p:nvGrpSpPr>
            <p:cNvPr id="156701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6723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6724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6702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6721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6722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6703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6719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20</a:t>
                </a:r>
              </a:p>
            </p:txBody>
          </p:sp>
          <p:sp>
            <p:nvSpPr>
              <p:cNvPr id="156720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6704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6717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6718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6697" idx="1"/>
              <a:endCxn id="156698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6697" idx="3"/>
              <a:endCxn id="156699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6719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6720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6718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6725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6726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6723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6724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6721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6722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56684" idx="2"/>
          </p:cNvCxnSpPr>
          <p:nvPr/>
        </p:nvCxnSpPr>
        <p:spPr>
          <a:xfrm flipV="1">
            <a:off x="3087688" y="5278438"/>
            <a:ext cx="2617787" cy="442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21288" y="5289550"/>
            <a:ext cx="0" cy="446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38463" y="5732463"/>
            <a:ext cx="400050" cy="62071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999038" y="5732463"/>
            <a:ext cx="400050" cy="700087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499100" y="5732463"/>
            <a:ext cx="400050" cy="7302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87688" y="528955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239713" y="1474788"/>
            <a:ext cx="2674937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762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7763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7764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7765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7766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7767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7768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7769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7770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7771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7772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7773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7774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7699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7700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7701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7702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7703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7704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57705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57706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57707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57708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76</a:t>
            </a:r>
          </a:p>
        </p:txBody>
      </p:sp>
      <p:sp>
        <p:nvSpPr>
          <p:cNvPr id="157709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57710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57711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7712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772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772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772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772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774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774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772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774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76</a:t>
                </a:r>
              </a:p>
            </p:txBody>
          </p:sp>
          <p:sp>
            <p:nvSpPr>
              <p:cNvPr id="15774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32</a:t>
                </a:r>
              </a:p>
            </p:txBody>
          </p:sp>
        </p:grpSp>
        <p:grpSp>
          <p:nvGrpSpPr>
            <p:cNvPr id="15772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774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774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772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774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774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28</a:t>
                </a:r>
              </a:p>
            </p:txBody>
          </p:sp>
        </p:grpSp>
        <p:grpSp>
          <p:nvGrpSpPr>
            <p:cNvPr id="15772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774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774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7720" idx="1"/>
              <a:endCxn id="157721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7720" idx="3"/>
              <a:endCxn id="157722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7742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7743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741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7748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7749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7746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7747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7744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7745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57709" idx="2"/>
          </p:cNvCxnSpPr>
          <p:nvPr/>
        </p:nvCxnSpPr>
        <p:spPr>
          <a:xfrm flipV="1">
            <a:off x="3621088" y="5275263"/>
            <a:ext cx="3154362" cy="4492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288088" y="5294313"/>
            <a:ext cx="0" cy="446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71863" y="5737225"/>
            <a:ext cx="400050" cy="61912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049963" y="5737225"/>
            <a:ext cx="400050" cy="700088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L. Child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550025" y="5737225"/>
            <a:ext cx="400050" cy="7302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R. 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21088" y="5294313"/>
            <a:ext cx="0" cy="43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39713" y="1474788"/>
            <a:ext cx="2674937" cy="1546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For a node at position </a:t>
            </a:r>
            <a:r>
              <a:rPr lang="en-US" i="1" dirty="0"/>
              <a:t>p,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 </a:t>
            </a:r>
            <a:r>
              <a:rPr lang="en-US" dirty="0"/>
              <a:t>L. child position:   2</a:t>
            </a:r>
            <a:r>
              <a:rPr lang="en-US" i="1" dirty="0"/>
              <a:t>p</a:t>
            </a:r>
            <a:r>
              <a:rPr lang="en-US" dirty="0"/>
              <a:t> + 1</a:t>
            </a:r>
          </a:p>
          <a:p>
            <a:pPr>
              <a:defRPr/>
            </a:pPr>
            <a:r>
              <a:rPr lang="en-US" dirty="0"/>
              <a:t>  R. child position:  2</a:t>
            </a:r>
            <a:r>
              <a:rPr lang="en-US" i="1" dirty="0"/>
              <a:t>p + 2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7652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48400" y="2971800"/>
            <a:ext cx="2286000" cy="930275"/>
          </a:xfrm>
          <a:prstGeom prst="borderCallout1">
            <a:avLst>
              <a:gd name="adj1" fmla="val 50579"/>
              <a:gd name="adj2" fmla="val 118"/>
              <a:gd name="adj3" fmla="val 109942"/>
              <a:gd name="adj4" fmla="val -18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Nodes that have the same parent are </a:t>
            </a:r>
            <a:r>
              <a:rPr lang="en-US" i="1" dirty="0"/>
              <a:t>siblings</a:t>
            </a:r>
          </a:p>
        </p:txBody>
      </p:sp>
      <p:cxnSp>
        <p:nvCxnSpPr>
          <p:cNvPr id="10" name="Straight Connector 9"/>
          <p:cNvCxnSpPr>
            <a:stCxn id="21" idx="2"/>
            <a:endCxn id="7" idx="7"/>
          </p:cNvCxnSpPr>
          <p:nvPr/>
        </p:nvCxnSpPr>
        <p:spPr>
          <a:xfrm flipH="1">
            <a:off x="3856038" y="3436938"/>
            <a:ext cx="2392362" cy="542925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1" name="Group 19"/>
          <p:cNvGrpSpPr>
            <a:grpSpLocks/>
          </p:cNvGrpSpPr>
          <p:nvPr/>
        </p:nvGrpSpPr>
        <p:grpSpPr bwMode="auto">
          <a:xfrm>
            <a:off x="1317625" y="4584700"/>
            <a:ext cx="6683375" cy="722313"/>
            <a:chOff x="1317816" y="4584643"/>
            <a:chExt cx="6683184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6670484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8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1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8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43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0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22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5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8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784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8785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8786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8787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8788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8789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8790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8791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8792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8793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8794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8795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8796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13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a Min Heap (cont.)</a:t>
            </a:r>
          </a:p>
        </p:txBody>
      </p:sp>
      <p:sp>
        <p:nvSpPr>
          <p:cNvPr id="158723" name="TextBox 91"/>
          <p:cNvSpPr txBox="1">
            <a:spLocks noChangeArrowheads="1"/>
          </p:cNvSpPr>
          <p:nvPr/>
        </p:nvSpPr>
        <p:spPr bwMode="auto">
          <a:xfrm>
            <a:off x="13176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158724" name="TextBox 93"/>
          <p:cNvSpPr txBox="1">
            <a:spLocks noChangeArrowheads="1"/>
          </p:cNvSpPr>
          <p:nvPr/>
        </p:nvSpPr>
        <p:spPr bwMode="auto">
          <a:xfrm>
            <a:off x="17938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58725" name="TextBox 94"/>
          <p:cNvSpPr txBox="1">
            <a:spLocks noChangeArrowheads="1"/>
          </p:cNvSpPr>
          <p:nvPr/>
        </p:nvSpPr>
        <p:spPr bwMode="auto">
          <a:xfrm>
            <a:off x="23193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58726" name="TextBox 108"/>
          <p:cNvSpPr txBox="1">
            <a:spLocks noChangeArrowheads="1"/>
          </p:cNvSpPr>
          <p:nvPr/>
        </p:nvSpPr>
        <p:spPr bwMode="auto">
          <a:xfrm>
            <a:off x="28844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58727" name="TextBox 109"/>
          <p:cNvSpPr txBox="1">
            <a:spLocks noChangeArrowheads="1"/>
          </p:cNvSpPr>
          <p:nvPr/>
        </p:nvSpPr>
        <p:spPr bwMode="auto">
          <a:xfrm>
            <a:off x="34083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58728" name="TextBox 110"/>
          <p:cNvSpPr txBox="1">
            <a:spLocks noChangeArrowheads="1"/>
          </p:cNvSpPr>
          <p:nvPr/>
        </p:nvSpPr>
        <p:spPr bwMode="auto">
          <a:xfrm>
            <a:off x="39163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158729" name="TextBox 111"/>
          <p:cNvSpPr txBox="1">
            <a:spLocks noChangeArrowheads="1"/>
          </p:cNvSpPr>
          <p:nvPr/>
        </p:nvSpPr>
        <p:spPr bwMode="auto">
          <a:xfrm>
            <a:off x="44450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58730" name="TextBox 121"/>
          <p:cNvSpPr txBox="1">
            <a:spLocks noChangeArrowheads="1"/>
          </p:cNvSpPr>
          <p:nvPr/>
        </p:nvSpPr>
        <p:spPr bwMode="auto">
          <a:xfrm>
            <a:off x="50006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58731" name="TextBox 122"/>
          <p:cNvSpPr txBox="1">
            <a:spLocks noChangeArrowheads="1"/>
          </p:cNvSpPr>
          <p:nvPr/>
        </p:nvSpPr>
        <p:spPr bwMode="auto">
          <a:xfrm>
            <a:off x="54848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58732" name="TextBox 123"/>
          <p:cNvSpPr txBox="1">
            <a:spLocks noChangeArrowheads="1"/>
          </p:cNvSpPr>
          <p:nvPr/>
        </p:nvSpPr>
        <p:spPr bwMode="auto">
          <a:xfrm>
            <a:off x="60452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58733" name="TextBox 124"/>
          <p:cNvSpPr txBox="1">
            <a:spLocks noChangeArrowheads="1"/>
          </p:cNvSpPr>
          <p:nvPr/>
        </p:nvSpPr>
        <p:spPr bwMode="auto">
          <a:xfrm>
            <a:off x="65547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58734" name="TextBox 125"/>
          <p:cNvSpPr txBox="1">
            <a:spLocks noChangeArrowheads="1"/>
          </p:cNvSpPr>
          <p:nvPr/>
        </p:nvSpPr>
        <p:spPr bwMode="auto">
          <a:xfrm>
            <a:off x="70818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74</a:t>
            </a:r>
          </a:p>
        </p:txBody>
      </p:sp>
      <p:sp>
        <p:nvSpPr>
          <p:cNvPr id="158735" name="TextBox 126"/>
          <p:cNvSpPr txBox="1">
            <a:spLocks noChangeArrowheads="1"/>
          </p:cNvSpPr>
          <p:nvPr/>
        </p:nvSpPr>
        <p:spPr bwMode="auto">
          <a:xfrm>
            <a:off x="75596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grpSp>
        <p:nvGrpSpPr>
          <p:cNvPr id="158736" name="Group 112"/>
          <p:cNvGrpSpPr>
            <a:grpSpLocks/>
          </p:cNvGrpSpPr>
          <p:nvPr/>
        </p:nvGrpSpPr>
        <p:grpSpPr bwMode="auto">
          <a:xfrm>
            <a:off x="2819400" y="1930400"/>
            <a:ext cx="3505200" cy="1998663"/>
            <a:chOff x="5213726" y="3063501"/>
            <a:chExt cx="3503808" cy="1997965"/>
          </a:xfrm>
        </p:grpSpPr>
        <p:sp>
          <p:nvSpPr>
            <p:cNvPr id="158742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8743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8744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8745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8770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8771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8746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8768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8769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8747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8766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74</a:t>
                </a:r>
              </a:p>
            </p:txBody>
          </p:sp>
          <p:sp>
            <p:nvSpPr>
              <p:cNvPr id="158767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8748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8764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8765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8749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8762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39</a:t>
                </a:r>
              </a:p>
            </p:txBody>
          </p:sp>
          <p:sp>
            <p:nvSpPr>
              <p:cNvPr id="158763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8742" idx="1"/>
              <a:endCxn id="158743" idx="0"/>
            </p:cNvCxnSpPr>
            <p:nvPr/>
          </p:nvCxnSpPr>
          <p:spPr>
            <a:xfrm flipH="1">
              <a:off x="6145219" y="3247587"/>
              <a:ext cx="710918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8742" idx="3"/>
              <a:endCxn id="158744" idx="0"/>
            </p:cNvCxnSpPr>
            <p:nvPr/>
          </p:nvCxnSpPr>
          <p:spPr>
            <a:xfrm>
              <a:off x="7168749" y="3247587"/>
              <a:ext cx="823586" cy="355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8764" idx="0"/>
            </p:cNvCxnSpPr>
            <p:nvPr/>
          </p:nvCxnSpPr>
          <p:spPr>
            <a:xfrm flipH="1">
              <a:off x="5654876" y="3972821"/>
              <a:ext cx="269768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679" y="3972821"/>
              <a:ext cx="2205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8765" idx="0"/>
            </p:cNvCxnSpPr>
            <p:nvPr/>
          </p:nvCxnSpPr>
          <p:spPr>
            <a:xfrm flipH="1" flipV="1">
              <a:off x="6365793" y="3972821"/>
              <a:ext cx="269768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8763" idx="0"/>
            </p:cNvCxnSpPr>
            <p:nvPr/>
          </p:nvCxnSpPr>
          <p:spPr>
            <a:xfrm flipH="1" flipV="1">
              <a:off x="8212909" y="3972821"/>
              <a:ext cx="284050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8770" idx="0"/>
            </p:cNvCxnSpPr>
            <p:nvPr/>
          </p:nvCxnSpPr>
          <p:spPr>
            <a:xfrm flipV="1">
              <a:off x="5434301" y="4512383"/>
              <a:ext cx="12853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8771" idx="0"/>
            </p:cNvCxnSpPr>
            <p:nvPr/>
          </p:nvCxnSpPr>
          <p:spPr>
            <a:xfrm flipH="1" flipV="1">
              <a:off x="5789760" y="4512383"/>
              <a:ext cx="85691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8768" idx="0"/>
            </p:cNvCxnSpPr>
            <p:nvPr/>
          </p:nvCxnSpPr>
          <p:spPr>
            <a:xfrm flipV="1">
              <a:off x="6418160" y="4521904"/>
              <a:ext cx="82517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8769" idx="0"/>
            </p:cNvCxnSpPr>
            <p:nvPr/>
          </p:nvCxnSpPr>
          <p:spPr>
            <a:xfrm flipH="1" flipV="1">
              <a:off x="6743468" y="4512383"/>
              <a:ext cx="107907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8766" idx="0"/>
            </p:cNvCxnSpPr>
            <p:nvPr/>
          </p:nvCxnSpPr>
          <p:spPr>
            <a:xfrm flipV="1">
              <a:off x="7394085" y="4512383"/>
              <a:ext cx="93626" cy="1793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8767" idx="0"/>
            </p:cNvCxnSpPr>
            <p:nvPr/>
          </p:nvCxnSpPr>
          <p:spPr>
            <a:xfrm flipH="1" flipV="1">
              <a:off x="7771760" y="4521904"/>
              <a:ext cx="63475" cy="169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Elbow Connector 6"/>
          <p:cNvCxnSpPr>
            <a:endCxn id="158728" idx="2"/>
          </p:cNvCxnSpPr>
          <p:nvPr/>
        </p:nvCxnSpPr>
        <p:spPr>
          <a:xfrm rot="10800000">
            <a:off x="4137025" y="5295900"/>
            <a:ext cx="3165475" cy="4206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49700" y="5737225"/>
            <a:ext cx="400050" cy="619125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Parent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32638" y="5726113"/>
            <a:ext cx="400050" cy="501650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400" dirty="0"/>
              <a:t>Child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302500" y="5295900"/>
            <a:ext cx="0" cy="43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6554788" y="2655888"/>
            <a:ext cx="2249487" cy="1190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node at position </a:t>
            </a:r>
            <a:r>
              <a:rPr lang="en-US" i="1" dirty="0"/>
              <a:t>c </a:t>
            </a:r>
            <a:br>
              <a:rPr lang="en-US" i="1" dirty="0"/>
            </a:br>
            <a:r>
              <a:rPr lang="en-US" dirty="0"/>
              <a:t>can find its parent at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c</a:t>
            </a:r>
            <a:r>
              <a:rPr lang="en-US" dirty="0"/>
              <a:t> – 1)/2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/>
              <a:t>Inserting into a Min Heap Implemented as a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</a:rPr>
              <a:t>Vector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59746" name="Group 112"/>
          <p:cNvGrpSpPr>
            <a:grpSpLocks/>
          </p:cNvGrpSpPr>
          <p:nvPr/>
        </p:nvGrpSpPr>
        <p:grpSpPr bwMode="auto">
          <a:xfrm>
            <a:off x="814388" y="2206625"/>
            <a:ext cx="3503612" cy="1997075"/>
            <a:chOff x="5213726" y="3063501"/>
            <a:chExt cx="3503808" cy="1997965"/>
          </a:xfrm>
        </p:grpSpPr>
        <p:sp>
          <p:nvSpPr>
            <p:cNvPr id="159790" name="TextBox 115"/>
            <p:cNvSpPr txBox="1">
              <a:spLocks noChangeArrowheads="1"/>
            </p:cNvSpPr>
            <p:nvPr/>
          </p:nvSpPr>
          <p:spPr bwMode="auto">
            <a:xfrm>
              <a:off x="6855343" y="3063501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59791" name="TextBox 118"/>
            <p:cNvSpPr txBox="1">
              <a:spLocks noChangeArrowheads="1"/>
            </p:cNvSpPr>
            <p:nvPr/>
          </p:nvSpPr>
          <p:spPr bwMode="auto">
            <a:xfrm>
              <a:off x="5924248" y="360296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</a:t>
              </a:r>
            </a:p>
          </p:txBody>
        </p:sp>
        <p:sp>
          <p:nvSpPr>
            <p:cNvPr id="159792" name="TextBox 127"/>
            <p:cNvSpPr txBox="1">
              <a:spLocks noChangeArrowheads="1"/>
            </p:cNvSpPr>
            <p:nvPr/>
          </p:nvSpPr>
          <p:spPr bwMode="auto">
            <a:xfrm>
              <a:off x="7771121" y="3602967"/>
              <a:ext cx="4411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grpSp>
          <p:nvGrpSpPr>
            <p:cNvPr id="159793" name="Group 128"/>
            <p:cNvGrpSpPr>
              <a:grpSpLocks/>
            </p:cNvGrpSpPr>
            <p:nvPr/>
          </p:nvGrpSpPr>
          <p:grpSpPr bwMode="auto">
            <a:xfrm>
              <a:off x="5213726" y="4692134"/>
              <a:ext cx="882292" cy="369332"/>
              <a:chOff x="4590254" y="5277977"/>
              <a:chExt cx="882292" cy="369332"/>
            </a:xfrm>
          </p:grpSpPr>
          <p:sp>
            <p:nvSpPr>
              <p:cNvPr id="159818" name="TextBox 153"/>
              <p:cNvSpPr txBox="1">
                <a:spLocks noChangeArrowheads="1"/>
              </p:cNvSpPr>
              <p:nvPr/>
            </p:nvSpPr>
            <p:spPr bwMode="auto">
              <a:xfrm>
                <a:off x="4590254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37</a:t>
                </a:r>
              </a:p>
            </p:txBody>
          </p:sp>
          <p:sp>
            <p:nvSpPr>
              <p:cNvPr id="159819" name="TextBox 154"/>
              <p:cNvSpPr txBox="1">
                <a:spLocks noChangeArrowheads="1"/>
              </p:cNvSpPr>
              <p:nvPr/>
            </p:nvSpPr>
            <p:spPr bwMode="auto">
              <a:xfrm>
                <a:off x="5031400" y="5277977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26</a:t>
                </a:r>
              </a:p>
            </p:txBody>
          </p:sp>
        </p:grpSp>
        <p:grpSp>
          <p:nvGrpSpPr>
            <p:cNvPr id="159794" name="Group 129"/>
            <p:cNvGrpSpPr>
              <a:grpSpLocks/>
            </p:cNvGrpSpPr>
            <p:nvPr/>
          </p:nvGrpSpPr>
          <p:grpSpPr bwMode="auto">
            <a:xfrm>
              <a:off x="6198174" y="4692134"/>
              <a:ext cx="873193" cy="369332"/>
              <a:chOff x="2571515" y="5410200"/>
              <a:chExt cx="873193" cy="369332"/>
            </a:xfrm>
          </p:grpSpPr>
          <p:sp>
            <p:nvSpPr>
              <p:cNvPr id="159816" name="TextBox 151"/>
              <p:cNvSpPr txBox="1">
                <a:spLocks noChangeArrowheads="1"/>
              </p:cNvSpPr>
              <p:nvPr/>
            </p:nvSpPr>
            <p:spPr bwMode="auto">
              <a:xfrm>
                <a:off x="2571515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76</a:t>
                </a:r>
              </a:p>
            </p:txBody>
          </p:sp>
          <p:sp>
            <p:nvSpPr>
              <p:cNvPr id="159817" name="TextBox 152"/>
              <p:cNvSpPr txBox="1">
                <a:spLocks noChangeArrowheads="1"/>
              </p:cNvSpPr>
              <p:nvPr/>
            </p:nvSpPr>
            <p:spPr bwMode="auto">
              <a:xfrm>
                <a:off x="3003562" y="54102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32</a:t>
                </a:r>
              </a:p>
            </p:txBody>
          </p:sp>
        </p:grpSp>
        <p:grpSp>
          <p:nvGrpSpPr>
            <p:cNvPr id="159795" name="Group 130"/>
            <p:cNvGrpSpPr>
              <a:grpSpLocks/>
            </p:cNvGrpSpPr>
            <p:nvPr/>
          </p:nvGrpSpPr>
          <p:grpSpPr bwMode="auto">
            <a:xfrm>
              <a:off x="7173523" y="4692134"/>
              <a:ext cx="882292" cy="369332"/>
              <a:chOff x="2571515" y="5943600"/>
              <a:chExt cx="882292" cy="369332"/>
            </a:xfrm>
          </p:grpSpPr>
          <p:sp>
            <p:nvSpPr>
              <p:cNvPr id="159814" name="TextBox 149"/>
              <p:cNvSpPr txBox="1">
                <a:spLocks noChangeArrowheads="1"/>
              </p:cNvSpPr>
              <p:nvPr/>
            </p:nvSpPr>
            <p:spPr bwMode="auto">
              <a:xfrm>
                <a:off x="2571515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74</a:t>
                </a:r>
              </a:p>
            </p:txBody>
          </p:sp>
          <p:sp>
            <p:nvSpPr>
              <p:cNvPr id="159815" name="TextBox 150"/>
              <p:cNvSpPr txBox="1">
                <a:spLocks noChangeArrowheads="1"/>
              </p:cNvSpPr>
              <p:nvPr/>
            </p:nvSpPr>
            <p:spPr bwMode="auto">
              <a:xfrm>
                <a:off x="3012661" y="5943600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89</a:t>
                </a:r>
              </a:p>
            </p:txBody>
          </p:sp>
        </p:grpSp>
        <p:grpSp>
          <p:nvGrpSpPr>
            <p:cNvPr id="159796" name="Group 131"/>
            <p:cNvGrpSpPr>
              <a:grpSpLocks/>
            </p:cNvGrpSpPr>
            <p:nvPr/>
          </p:nvGrpSpPr>
          <p:grpSpPr bwMode="auto">
            <a:xfrm>
              <a:off x="5434299" y="4142433"/>
              <a:ext cx="1421044" cy="379568"/>
              <a:chOff x="5434299" y="4142433"/>
              <a:chExt cx="1421044" cy="379568"/>
            </a:xfrm>
          </p:grpSpPr>
          <p:sp>
            <p:nvSpPr>
              <p:cNvPr id="159812" name="TextBox 147"/>
              <p:cNvSpPr txBox="1">
                <a:spLocks noChangeArrowheads="1"/>
              </p:cNvSpPr>
              <p:nvPr/>
            </p:nvSpPr>
            <p:spPr bwMode="auto">
              <a:xfrm>
                <a:off x="5434299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20</a:t>
                </a:r>
              </a:p>
            </p:txBody>
          </p:sp>
          <p:sp>
            <p:nvSpPr>
              <p:cNvPr id="159813" name="TextBox 148"/>
              <p:cNvSpPr txBox="1">
                <a:spLocks noChangeArrowheads="1"/>
              </p:cNvSpPr>
              <p:nvPr/>
            </p:nvSpPr>
            <p:spPr bwMode="auto">
              <a:xfrm>
                <a:off x="6414197" y="4152669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28</a:t>
                </a:r>
              </a:p>
            </p:txBody>
          </p:sp>
        </p:grpSp>
        <p:grpSp>
          <p:nvGrpSpPr>
            <p:cNvPr id="159797" name="Group 132"/>
            <p:cNvGrpSpPr>
              <a:grpSpLocks/>
            </p:cNvGrpSpPr>
            <p:nvPr/>
          </p:nvGrpSpPr>
          <p:grpSpPr bwMode="auto">
            <a:xfrm>
              <a:off x="7394096" y="4142433"/>
              <a:ext cx="1323438" cy="369332"/>
              <a:chOff x="7394096" y="4142433"/>
              <a:chExt cx="1323438" cy="369332"/>
            </a:xfrm>
          </p:grpSpPr>
          <p:sp>
            <p:nvSpPr>
              <p:cNvPr id="159810" name="TextBox 145"/>
              <p:cNvSpPr txBox="1">
                <a:spLocks noChangeArrowheads="1"/>
              </p:cNvSpPr>
              <p:nvPr/>
            </p:nvSpPr>
            <p:spPr bwMode="auto">
              <a:xfrm>
                <a:off x="7394096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39</a:t>
                </a:r>
              </a:p>
            </p:txBody>
          </p:sp>
          <p:sp>
            <p:nvSpPr>
              <p:cNvPr id="159811" name="TextBox 146"/>
              <p:cNvSpPr txBox="1">
                <a:spLocks noChangeArrowheads="1"/>
              </p:cNvSpPr>
              <p:nvPr/>
            </p:nvSpPr>
            <p:spPr bwMode="auto">
              <a:xfrm>
                <a:off x="8276388" y="4142433"/>
                <a:ext cx="4411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66</a:t>
                </a:r>
              </a:p>
            </p:txBody>
          </p:sp>
        </p:grpSp>
        <p:cxnSp>
          <p:nvCxnSpPr>
            <p:cNvPr id="134" name="Straight Connector 133"/>
            <p:cNvCxnSpPr>
              <a:stCxn id="159790" idx="1"/>
              <a:endCxn id="159791" idx="0"/>
            </p:cNvCxnSpPr>
            <p:nvPr/>
          </p:nvCxnSpPr>
          <p:spPr>
            <a:xfrm flipH="1">
              <a:off x="6144053" y="3247733"/>
              <a:ext cx="711240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59790" idx="3"/>
              <a:endCxn id="159792" idx="0"/>
            </p:cNvCxnSpPr>
            <p:nvPr/>
          </p:nvCxnSpPr>
          <p:spPr>
            <a:xfrm>
              <a:off x="7168047" y="3247733"/>
              <a:ext cx="823959" cy="35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endCxn id="159812" idx="0"/>
            </p:cNvCxnSpPr>
            <p:nvPr/>
          </p:nvCxnSpPr>
          <p:spPr>
            <a:xfrm flipH="1">
              <a:off x="5655076" y="3971956"/>
              <a:ext cx="269890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7660200" y="3971956"/>
              <a:ext cx="220675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9813" idx="0"/>
            </p:cNvCxnSpPr>
            <p:nvPr/>
          </p:nvCxnSpPr>
          <p:spPr>
            <a:xfrm flipH="1" flipV="1">
              <a:off x="6364727" y="3971956"/>
              <a:ext cx="269890" cy="181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9811" idx="0"/>
            </p:cNvCxnSpPr>
            <p:nvPr/>
          </p:nvCxnSpPr>
          <p:spPr>
            <a:xfrm flipH="1" flipV="1">
              <a:off x="8212681" y="3971956"/>
              <a:ext cx="284179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9818" idx="0"/>
            </p:cNvCxnSpPr>
            <p:nvPr/>
          </p:nvCxnSpPr>
          <p:spPr>
            <a:xfrm flipV="1">
              <a:off x="5434400" y="4511946"/>
              <a:ext cx="128595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9819" idx="0"/>
            </p:cNvCxnSpPr>
            <p:nvPr/>
          </p:nvCxnSpPr>
          <p:spPr>
            <a:xfrm flipH="1" flipV="1">
              <a:off x="5790020" y="4511946"/>
              <a:ext cx="85730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59816" idx="0"/>
            </p:cNvCxnSpPr>
            <p:nvPr/>
          </p:nvCxnSpPr>
          <p:spPr>
            <a:xfrm flipV="1">
              <a:off x="6418705" y="4521475"/>
              <a:ext cx="80968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59817" idx="0"/>
            </p:cNvCxnSpPr>
            <p:nvPr/>
          </p:nvCxnSpPr>
          <p:spPr>
            <a:xfrm flipH="1" flipV="1">
              <a:off x="6742574" y="4511946"/>
              <a:ext cx="107956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59814" idx="0"/>
            </p:cNvCxnSpPr>
            <p:nvPr/>
          </p:nvCxnSpPr>
          <p:spPr>
            <a:xfrm flipV="1">
              <a:off x="7393485" y="4511946"/>
              <a:ext cx="93668" cy="179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59815" idx="0"/>
            </p:cNvCxnSpPr>
            <p:nvPr/>
          </p:nvCxnSpPr>
          <p:spPr>
            <a:xfrm flipH="1" flipV="1">
              <a:off x="7771331" y="4521475"/>
              <a:ext cx="63504" cy="1699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747" name="Group 2"/>
          <p:cNvGrpSpPr>
            <a:grpSpLocks/>
          </p:cNvGrpSpPr>
          <p:nvPr/>
        </p:nvGrpSpPr>
        <p:grpSpPr bwMode="auto">
          <a:xfrm>
            <a:off x="1000125" y="4584700"/>
            <a:ext cx="7143750" cy="722313"/>
            <a:chOff x="1317816" y="4584643"/>
            <a:chExt cx="7143566" cy="723036"/>
          </a:xfrm>
        </p:grpSpPr>
        <p:sp>
          <p:nvSpPr>
            <p:cNvPr id="6" name="Rectangle 5"/>
            <p:cNvSpPr/>
            <p:nvPr/>
          </p:nvSpPr>
          <p:spPr>
            <a:xfrm>
              <a:off x="1330516" y="4908817"/>
              <a:ext cx="7127691" cy="38138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771829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05013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298866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82749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54527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3150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411774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3881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467434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994471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523095" y="4908817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61" name="TextBox 82"/>
            <p:cNvSpPr txBox="1">
              <a:spLocks noChangeArrowheads="1"/>
            </p:cNvSpPr>
            <p:nvPr/>
          </p:nvSpPr>
          <p:spPr bwMode="auto">
            <a:xfrm>
              <a:off x="1317816" y="458464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0</a:t>
              </a:r>
            </a:p>
          </p:txBody>
        </p:sp>
        <p:sp>
          <p:nvSpPr>
            <p:cNvPr id="159762" name="TextBox 83"/>
            <p:cNvSpPr txBox="1">
              <a:spLocks noChangeArrowheads="1"/>
            </p:cNvSpPr>
            <p:nvPr/>
          </p:nvSpPr>
          <p:spPr bwMode="auto">
            <a:xfrm>
              <a:off x="1853836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  <p:sp>
          <p:nvSpPr>
            <p:cNvPr id="159763" name="TextBox 86"/>
            <p:cNvSpPr txBox="1">
              <a:spLocks noChangeArrowheads="1"/>
            </p:cNvSpPr>
            <p:nvPr/>
          </p:nvSpPr>
          <p:spPr bwMode="auto">
            <a:xfrm>
              <a:off x="2319269" y="4584643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2</a:t>
              </a:r>
            </a:p>
          </p:txBody>
        </p:sp>
        <p:sp>
          <p:nvSpPr>
            <p:cNvPr id="159764" name="TextBox 87"/>
            <p:cNvSpPr txBox="1">
              <a:spLocks noChangeArrowheads="1"/>
            </p:cNvSpPr>
            <p:nvPr/>
          </p:nvSpPr>
          <p:spPr bwMode="auto">
            <a:xfrm>
              <a:off x="504201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7</a:t>
              </a:r>
            </a:p>
          </p:txBody>
        </p:sp>
        <p:sp>
          <p:nvSpPr>
            <p:cNvPr id="159765" name="TextBox 88"/>
            <p:cNvSpPr txBox="1">
              <a:spLocks noChangeArrowheads="1"/>
            </p:cNvSpPr>
            <p:nvPr/>
          </p:nvSpPr>
          <p:spPr bwMode="auto">
            <a:xfrm>
              <a:off x="554486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8</a:t>
              </a:r>
            </a:p>
          </p:txBody>
        </p:sp>
        <p:sp>
          <p:nvSpPr>
            <p:cNvPr id="159766" name="TextBox 89"/>
            <p:cNvSpPr txBox="1">
              <a:spLocks noChangeArrowheads="1"/>
            </p:cNvSpPr>
            <p:nvPr/>
          </p:nvSpPr>
          <p:spPr bwMode="auto">
            <a:xfrm>
              <a:off x="6075718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9</a:t>
              </a:r>
            </a:p>
          </p:txBody>
        </p:sp>
        <p:sp>
          <p:nvSpPr>
            <p:cNvPr id="159767" name="TextBox 90"/>
            <p:cNvSpPr txBox="1">
              <a:spLocks noChangeArrowheads="1"/>
            </p:cNvSpPr>
            <p:nvPr/>
          </p:nvSpPr>
          <p:spPr bwMode="auto">
            <a:xfrm>
              <a:off x="6527080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10</a:t>
              </a:r>
            </a:p>
          </p:txBody>
        </p:sp>
        <p:sp>
          <p:nvSpPr>
            <p:cNvPr id="159768" name="TextBox 101"/>
            <p:cNvSpPr txBox="1">
              <a:spLocks noChangeArrowheads="1"/>
            </p:cNvSpPr>
            <p:nvPr/>
          </p:nvSpPr>
          <p:spPr bwMode="auto">
            <a:xfrm>
              <a:off x="7063973" y="4584643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11</a:t>
              </a:r>
            </a:p>
          </p:txBody>
        </p:sp>
        <p:sp>
          <p:nvSpPr>
            <p:cNvPr id="159769" name="TextBox 102"/>
            <p:cNvSpPr txBox="1">
              <a:spLocks noChangeArrowheads="1"/>
            </p:cNvSpPr>
            <p:nvPr/>
          </p:nvSpPr>
          <p:spPr bwMode="auto">
            <a:xfrm>
              <a:off x="7540617" y="4584643"/>
              <a:ext cx="460383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12</a:t>
              </a:r>
            </a:p>
          </p:txBody>
        </p:sp>
        <p:sp>
          <p:nvSpPr>
            <p:cNvPr id="159770" name="TextBox 103"/>
            <p:cNvSpPr txBox="1">
              <a:spLocks noChangeArrowheads="1"/>
            </p:cNvSpPr>
            <p:nvPr/>
          </p:nvSpPr>
          <p:spPr bwMode="auto">
            <a:xfrm>
              <a:off x="2914601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3</a:t>
              </a:r>
            </a:p>
          </p:txBody>
        </p:sp>
        <p:sp>
          <p:nvSpPr>
            <p:cNvPr id="159771" name="TextBox 104"/>
            <p:cNvSpPr txBox="1">
              <a:spLocks noChangeArrowheads="1"/>
            </p:cNvSpPr>
            <p:nvPr/>
          </p:nvSpPr>
          <p:spPr bwMode="auto">
            <a:xfrm>
              <a:off x="3467194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4</a:t>
              </a:r>
            </a:p>
          </p:txBody>
        </p:sp>
        <p:sp>
          <p:nvSpPr>
            <p:cNvPr id="159772" name="TextBox 105"/>
            <p:cNvSpPr txBox="1">
              <a:spLocks noChangeArrowheads="1"/>
            </p:cNvSpPr>
            <p:nvPr/>
          </p:nvSpPr>
          <p:spPr bwMode="auto">
            <a:xfrm>
              <a:off x="3975702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5</a:t>
              </a:r>
            </a:p>
          </p:txBody>
        </p:sp>
        <p:sp>
          <p:nvSpPr>
            <p:cNvPr id="159773" name="TextBox 106"/>
            <p:cNvSpPr txBox="1">
              <a:spLocks noChangeArrowheads="1"/>
            </p:cNvSpPr>
            <p:nvPr/>
          </p:nvSpPr>
          <p:spPr bwMode="auto">
            <a:xfrm>
              <a:off x="4505990" y="4584643"/>
              <a:ext cx="322524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6</a:t>
              </a: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7543831" y="4926298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75" name="TextBox 91"/>
            <p:cNvSpPr txBox="1">
              <a:spLocks noChangeArrowheads="1"/>
            </p:cNvSpPr>
            <p:nvPr/>
          </p:nvSpPr>
          <p:spPr bwMode="auto">
            <a:xfrm>
              <a:off x="1317816" y="4920526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8</a:t>
              </a:r>
            </a:p>
          </p:txBody>
        </p:sp>
        <p:sp>
          <p:nvSpPr>
            <p:cNvPr id="159776" name="TextBox 93"/>
            <p:cNvSpPr txBox="1">
              <a:spLocks noChangeArrowheads="1"/>
            </p:cNvSpPr>
            <p:nvPr/>
          </p:nvSpPr>
          <p:spPr bwMode="auto">
            <a:xfrm>
              <a:off x="1794525" y="4922342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18</a:t>
              </a:r>
            </a:p>
          </p:txBody>
        </p:sp>
        <p:sp>
          <p:nvSpPr>
            <p:cNvPr id="159777" name="TextBox 94"/>
            <p:cNvSpPr txBox="1">
              <a:spLocks noChangeArrowheads="1"/>
            </p:cNvSpPr>
            <p:nvPr/>
          </p:nvSpPr>
          <p:spPr bwMode="auto">
            <a:xfrm>
              <a:off x="2319269" y="4922342"/>
              <a:ext cx="441147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29</a:t>
              </a:r>
            </a:p>
          </p:txBody>
        </p:sp>
        <p:sp>
          <p:nvSpPr>
            <p:cNvPr id="159778" name="TextBox 108"/>
            <p:cNvSpPr txBox="1">
              <a:spLocks noChangeArrowheads="1"/>
            </p:cNvSpPr>
            <p:nvPr/>
          </p:nvSpPr>
          <p:spPr bwMode="auto">
            <a:xfrm>
              <a:off x="2884246" y="490655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159779" name="TextBox 109"/>
            <p:cNvSpPr txBox="1">
              <a:spLocks noChangeArrowheads="1"/>
            </p:cNvSpPr>
            <p:nvPr/>
          </p:nvSpPr>
          <p:spPr bwMode="auto">
            <a:xfrm>
              <a:off x="3407883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28</a:t>
              </a:r>
            </a:p>
          </p:txBody>
        </p:sp>
        <p:sp>
          <p:nvSpPr>
            <p:cNvPr id="159780" name="TextBox 110"/>
            <p:cNvSpPr txBox="1">
              <a:spLocks noChangeArrowheads="1"/>
            </p:cNvSpPr>
            <p:nvPr/>
          </p:nvSpPr>
          <p:spPr bwMode="auto">
            <a:xfrm>
              <a:off x="3916391" y="4926516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39</a:t>
              </a:r>
            </a:p>
          </p:txBody>
        </p:sp>
        <p:sp>
          <p:nvSpPr>
            <p:cNvPr id="159781" name="TextBox 111"/>
            <p:cNvSpPr txBox="1">
              <a:spLocks noChangeArrowheads="1"/>
            </p:cNvSpPr>
            <p:nvPr/>
          </p:nvSpPr>
          <p:spPr bwMode="auto">
            <a:xfrm>
              <a:off x="4445071" y="4906715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66</a:t>
              </a:r>
            </a:p>
          </p:txBody>
        </p:sp>
        <p:sp>
          <p:nvSpPr>
            <p:cNvPr id="159782" name="TextBox 121"/>
            <p:cNvSpPr txBox="1">
              <a:spLocks noChangeArrowheads="1"/>
            </p:cNvSpPr>
            <p:nvPr/>
          </p:nvSpPr>
          <p:spPr bwMode="auto">
            <a:xfrm>
              <a:off x="5000466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37</a:t>
              </a:r>
            </a:p>
          </p:txBody>
        </p:sp>
        <p:sp>
          <p:nvSpPr>
            <p:cNvPr id="159783" name="TextBox 122"/>
            <p:cNvSpPr txBox="1">
              <a:spLocks noChangeArrowheads="1"/>
            </p:cNvSpPr>
            <p:nvPr/>
          </p:nvSpPr>
          <p:spPr bwMode="auto">
            <a:xfrm>
              <a:off x="5485553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26</a:t>
              </a:r>
            </a:p>
          </p:txBody>
        </p:sp>
        <p:sp>
          <p:nvSpPr>
            <p:cNvPr id="159784" name="TextBox 123"/>
            <p:cNvSpPr txBox="1">
              <a:spLocks noChangeArrowheads="1"/>
            </p:cNvSpPr>
            <p:nvPr/>
          </p:nvSpPr>
          <p:spPr bwMode="auto">
            <a:xfrm>
              <a:off x="6045768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76</a:t>
              </a:r>
            </a:p>
          </p:txBody>
        </p:sp>
        <p:sp>
          <p:nvSpPr>
            <p:cNvPr id="159785" name="TextBox 124"/>
            <p:cNvSpPr txBox="1">
              <a:spLocks noChangeArrowheads="1"/>
            </p:cNvSpPr>
            <p:nvPr/>
          </p:nvSpPr>
          <p:spPr bwMode="auto">
            <a:xfrm>
              <a:off x="6554874" y="4906553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32</a:t>
              </a:r>
            </a:p>
          </p:txBody>
        </p:sp>
        <p:sp>
          <p:nvSpPr>
            <p:cNvPr id="159786" name="TextBox 125"/>
            <p:cNvSpPr txBox="1">
              <a:spLocks noChangeArrowheads="1"/>
            </p:cNvSpPr>
            <p:nvPr/>
          </p:nvSpPr>
          <p:spPr bwMode="auto">
            <a:xfrm>
              <a:off x="7082536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74</a:t>
              </a:r>
            </a:p>
          </p:txBody>
        </p:sp>
        <p:sp>
          <p:nvSpPr>
            <p:cNvPr id="159787" name="TextBox 126"/>
            <p:cNvSpPr txBox="1">
              <a:spLocks noChangeArrowheads="1"/>
            </p:cNvSpPr>
            <p:nvPr/>
          </p:nvSpPr>
          <p:spPr bwMode="auto">
            <a:xfrm>
              <a:off x="7559854" y="4908858"/>
              <a:ext cx="441146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89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8001019" y="4900872"/>
              <a:ext cx="0" cy="3813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789" name="TextBox 79"/>
            <p:cNvSpPr txBox="1">
              <a:spLocks noChangeArrowheads="1"/>
            </p:cNvSpPr>
            <p:nvPr/>
          </p:nvSpPr>
          <p:spPr bwMode="auto">
            <a:xfrm>
              <a:off x="8001000" y="4586406"/>
              <a:ext cx="460382" cy="3693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urier New" pitchFamily="49" charset="0"/>
                  <a:cs typeface="Courier New" pitchFamily="49" charset="0"/>
                </a:rPr>
                <a:t>13</a:t>
              </a:r>
            </a:p>
          </p:txBody>
        </p:sp>
      </p:grpSp>
      <p:sp>
        <p:nvSpPr>
          <p:cNvPr id="159748" name="TextBox 3"/>
          <p:cNvSpPr txBox="1">
            <a:spLocks noChangeArrowheads="1"/>
          </p:cNvSpPr>
          <p:nvPr/>
        </p:nvSpPr>
        <p:spPr bwMode="auto">
          <a:xfrm>
            <a:off x="4864100" y="2006600"/>
            <a:ext cx="380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/>
              <a:t>1. Insert the new element at the end of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/>
              <a:t>and set </a:t>
            </a:r>
            <a:r>
              <a:rPr lang="en-US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/>
              <a:t> to </a:t>
            </a:r>
            <a:r>
              <a:rPr lang="en-US">
                <a:latin typeface="Courier New" pitchFamily="49" charset="0"/>
                <a:cs typeface="Courier New" pitchFamily="49" charset="0"/>
              </a:rPr>
              <a:t>table.size() - 1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</a:p>
        </p:txBody>
      </p:sp>
      <p:sp>
        <p:nvSpPr>
          <p:cNvPr id="160770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0771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0772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grpSp>
        <p:nvGrpSpPr>
          <p:cNvPr id="160773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084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084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0774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084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084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0775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084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084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0776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084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084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0777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6083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083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66</a:t>
              </a:r>
            </a:p>
          </p:txBody>
        </p:sp>
      </p:grpSp>
      <p:cxnSp>
        <p:nvCxnSpPr>
          <p:cNvPr id="134" name="Straight Connector 133"/>
          <p:cNvCxnSpPr>
            <a:stCxn id="160770" idx="1"/>
            <a:endCxn id="160771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0770" idx="3"/>
            <a:endCxn id="160772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0840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0841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0839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0846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0847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0844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0845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0842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0843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02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0803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0804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0805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0806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0807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0808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0809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0810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0811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0812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0813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0814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16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0817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0818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0819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0820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0821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0822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sp>
        <p:nvSpPr>
          <p:cNvPr id="160823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0824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0825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0826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0827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0828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30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160831" name="TextBox 3"/>
          <p:cNvSpPr txBox="1">
            <a:spLocks noChangeArrowheads="1"/>
          </p:cNvSpPr>
          <p:nvPr/>
        </p:nvSpPr>
        <p:spPr bwMode="auto">
          <a:xfrm>
            <a:off x="4864100" y="2006600"/>
            <a:ext cx="380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/>
              <a:t>1. Insert the new element at the end of the </a:t>
            </a:r>
            <a:r>
              <a:rPr lang="en-US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/>
              <a:t>and set </a:t>
            </a:r>
            <a:r>
              <a:rPr lang="en-US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/>
              <a:t> to </a:t>
            </a:r>
            <a:r>
              <a:rPr lang="en-US">
                <a:latin typeface="Courier New" pitchFamily="49" charset="0"/>
                <a:cs typeface="Courier New" pitchFamily="49" charset="0"/>
              </a:rPr>
              <a:t>table.size() - 1</a:t>
            </a:r>
          </a:p>
        </p:txBody>
      </p:sp>
      <p:sp>
        <p:nvSpPr>
          <p:cNvPr id="160832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7" name="Straight Connector 6"/>
          <p:cNvCxnSpPr>
            <a:stCxn id="160832" idx="0"/>
          </p:cNvCxnSpPr>
          <p:nvPr/>
        </p:nvCxnSpPr>
        <p:spPr>
          <a:xfrm flipV="1">
            <a:off x="3876675" y="3654425"/>
            <a:ext cx="1031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834" name="TextBox 81"/>
          <p:cNvSpPr txBox="1">
            <a:spLocks noChangeArrowheads="1"/>
          </p:cNvSpPr>
          <p:nvPr/>
        </p:nvSpPr>
        <p:spPr bwMode="auto">
          <a:xfrm>
            <a:off x="7766050" y="4908550"/>
            <a:ext cx="314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0835" name="Group 11"/>
          <p:cNvGrpSpPr>
            <a:grpSpLocks/>
          </p:cNvGrpSpPr>
          <p:nvPr/>
        </p:nvGrpSpPr>
        <p:grpSpPr bwMode="auto">
          <a:xfrm>
            <a:off x="7702550" y="5294313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dirty="0" smtClean="0"/>
              <a:t>Inserting into a Min Heap Implemented as a </a:t>
            </a:r>
            <a:r>
              <a:rPr lang="en-US" sz="3200" dirty="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dirty="0" smtClean="0"/>
              <a:t>(cont.)</a:t>
            </a:r>
            <a:endParaRPr lang="en-US" sz="36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1794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1795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1796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grpSp>
        <p:nvGrpSpPr>
          <p:cNvPr id="161797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1874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1875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1798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1872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1873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1799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1870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1871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1800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1868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1869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1801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61866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1867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134" name="Straight Connector 133"/>
          <p:cNvCxnSpPr>
            <a:stCxn id="161794" idx="1"/>
            <a:endCxn id="161795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1794" idx="3"/>
            <a:endCxn id="161796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1868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1869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1867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1874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1875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1872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1873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1870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1871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26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1827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1828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1829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1830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1831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1832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1833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1834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1835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1836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1837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1838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40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1841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1842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1843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1844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1845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1846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61847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1848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1849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1850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1851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1852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4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161855" name="TextBox 3"/>
          <p:cNvSpPr txBox="1">
            <a:spLocks noChangeArrowheads="1"/>
          </p:cNvSpPr>
          <p:nvPr/>
        </p:nvSpPr>
        <p:spPr bwMode="auto">
          <a:xfrm>
            <a:off x="4864100" y="2006600"/>
            <a:ext cx="3975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/>
              <a:t>2. Set </a:t>
            </a:r>
            <a:r>
              <a:rPr lang="en-US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/>
              <a:t> to </a:t>
            </a:r>
            <a:r>
              <a:rPr lang="en-US">
                <a:latin typeface="Courier New" pitchFamily="49" charset="0"/>
                <a:cs typeface="Courier New" pitchFamily="49" charset="0"/>
              </a:rPr>
              <a:t>(child – 1)/ 2</a:t>
            </a:r>
          </a:p>
        </p:txBody>
      </p:sp>
      <p:sp>
        <p:nvSpPr>
          <p:cNvPr id="161856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7" name="Straight Connector 6"/>
          <p:cNvCxnSpPr>
            <a:stCxn id="161856" idx="0"/>
          </p:cNvCxnSpPr>
          <p:nvPr/>
        </p:nvCxnSpPr>
        <p:spPr>
          <a:xfrm flipV="1">
            <a:off x="3876675" y="3654425"/>
            <a:ext cx="1031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58" name="TextBox 81"/>
          <p:cNvSpPr txBox="1">
            <a:spLocks noChangeArrowheads="1"/>
          </p:cNvSpPr>
          <p:nvPr/>
        </p:nvSpPr>
        <p:spPr bwMode="auto">
          <a:xfrm>
            <a:off x="7766050" y="4908550"/>
            <a:ext cx="314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1859" name="Group 11"/>
          <p:cNvGrpSpPr>
            <a:grpSpLocks/>
          </p:cNvGrpSpPr>
          <p:nvPr/>
        </p:nvGrpSpPr>
        <p:grpSpPr bwMode="auto">
          <a:xfrm>
            <a:off x="7702550" y="5294313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860" name="Group 92"/>
          <p:cNvGrpSpPr>
            <a:grpSpLocks/>
          </p:cNvGrpSpPr>
          <p:nvPr/>
        </p:nvGrpSpPr>
        <p:grpSpPr bwMode="auto">
          <a:xfrm>
            <a:off x="4146550" y="5307013"/>
            <a:ext cx="430213" cy="1252537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8"/>
              <a:ext cx="430887" cy="83291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8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0863" y="5713413"/>
            <a:ext cx="3557587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2818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2819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2820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grpSp>
        <p:nvGrpSpPr>
          <p:cNvPr id="162821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2898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2899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2822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2896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2897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2823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2894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2895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2824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2892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2893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2825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62890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2891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cxnSp>
        <p:nvCxnSpPr>
          <p:cNvPr id="134" name="Straight Connector 133"/>
          <p:cNvCxnSpPr>
            <a:stCxn id="162818" idx="1"/>
            <a:endCxn id="162819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2818" idx="3"/>
            <a:endCxn id="162820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2892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2893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2891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2898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2899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2896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2897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2894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2895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50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2851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2852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2853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2854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2855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2856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2857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2858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2859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2860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2861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2862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64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2865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2866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2867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2868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2869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2870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162871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2872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2873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2874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2875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2876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78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2880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7" name="Straight Connector 6"/>
          <p:cNvCxnSpPr>
            <a:stCxn id="162880" idx="0"/>
          </p:cNvCxnSpPr>
          <p:nvPr/>
        </p:nvCxnSpPr>
        <p:spPr>
          <a:xfrm flipV="1">
            <a:off x="3876675" y="3654425"/>
            <a:ext cx="1031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882" name="TextBox 81"/>
          <p:cNvSpPr txBox="1">
            <a:spLocks noChangeArrowheads="1"/>
          </p:cNvSpPr>
          <p:nvPr/>
        </p:nvSpPr>
        <p:spPr bwMode="auto">
          <a:xfrm>
            <a:off x="7766050" y="4908550"/>
            <a:ext cx="314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2883" name="Group 11"/>
          <p:cNvGrpSpPr>
            <a:grpSpLocks/>
          </p:cNvGrpSpPr>
          <p:nvPr/>
        </p:nvGrpSpPr>
        <p:grpSpPr bwMode="auto">
          <a:xfrm>
            <a:off x="7702550" y="5294313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884" name="Group 92"/>
          <p:cNvGrpSpPr>
            <a:grpSpLocks/>
          </p:cNvGrpSpPr>
          <p:nvPr/>
        </p:nvGrpSpPr>
        <p:grpSpPr bwMode="auto">
          <a:xfrm>
            <a:off x="4146550" y="5307013"/>
            <a:ext cx="430213" cy="1252537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8"/>
              <a:ext cx="430887" cy="83291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8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0863" y="5713413"/>
            <a:ext cx="3557587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842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3843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3844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grpSp>
        <p:nvGrpSpPr>
          <p:cNvPr id="163845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3922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3923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3846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3920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3921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3847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3918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3919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3848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3916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3917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3849" name="Group 132"/>
          <p:cNvGrpSpPr>
            <a:grpSpLocks/>
          </p:cNvGrpSpPr>
          <p:nvPr/>
        </p:nvGrpSpPr>
        <p:grpSpPr bwMode="auto">
          <a:xfrm>
            <a:off x="2995613" y="3284538"/>
            <a:ext cx="1195387" cy="369887"/>
            <a:chOff x="7394096" y="4142433"/>
            <a:chExt cx="1195198" cy="369332"/>
          </a:xfrm>
        </p:grpSpPr>
        <p:sp>
          <p:nvSpPr>
            <p:cNvPr id="163914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3915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34" name="Straight Connector 133"/>
          <p:cNvCxnSpPr>
            <a:stCxn id="163842" idx="1"/>
            <a:endCxn id="163843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3842" idx="3"/>
            <a:endCxn id="163844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3916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3917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3915" idx="0"/>
          </p:cNvCxnSpPr>
          <p:nvPr/>
        </p:nvCxnSpPr>
        <p:spPr>
          <a:xfrm flipH="1" flipV="1">
            <a:off x="3813175" y="3114675"/>
            <a:ext cx="2206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3922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3923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3920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3921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3918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3919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4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3875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3876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3877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3878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3879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3880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3881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3882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3883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3884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3885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3886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8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3889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3890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3891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3892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3893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3894" name="TextBox 111"/>
          <p:cNvSpPr txBox="1">
            <a:spLocks noChangeArrowheads="1"/>
          </p:cNvSpPr>
          <p:nvPr/>
        </p:nvSpPr>
        <p:spPr bwMode="auto">
          <a:xfrm>
            <a:off x="4191000" y="4906963"/>
            <a:ext cx="312738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3895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3896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3897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3898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3899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3900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2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3904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66</a:t>
            </a:r>
          </a:p>
        </p:txBody>
      </p:sp>
      <p:cxnSp>
        <p:nvCxnSpPr>
          <p:cNvPr id="7" name="Straight Connector 6"/>
          <p:cNvCxnSpPr>
            <a:stCxn id="163904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06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66</a:t>
            </a:r>
          </a:p>
        </p:txBody>
      </p:sp>
      <p:grpSp>
        <p:nvGrpSpPr>
          <p:cNvPr id="163907" name="Group 11"/>
          <p:cNvGrpSpPr>
            <a:grpSpLocks/>
          </p:cNvGrpSpPr>
          <p:nvPr/>
        </p:nvGrpSpPr>
        <p:grpSpPr bwMode="auto">
          <a:xfrm>
            <a:off x="7702550" y="5294313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908" name="Group 92"/>
          <p:cNvGrpSpPr>
            <a:grpSpLocks/>
          </p:cNvGrpSpPr>
          <p:nvPr/>
        </p:nvGrpSpPr>
        <p:grpSpPr bwMode="auto">
          <a:xfrm>
            <a:off x="4146550" y="5307013"/>
            <a:ext cx="430213" cy="1252537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518"/>
              <a:ext cx="430887" cy="832919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88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 flipV="1">
            <a:off x="4360863" y="5713413"/>
            <a:ext cx="3557587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4866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867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4868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grpSp>
        <p:nvGrpSpPr>
          <p:cNvPr id="164869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4945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4946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4870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4943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4944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4871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4941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4942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4872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4939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4940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4873" name="Group 132"/>
          <p:cNvGrpSpPr>
            <a:grpSpLocks/>
          </p:cNvGrpSpPr>
          <p:nvPr/>
        </p:nvGrpSpPr>
        <p:grpSpPr bwMode="auto">
          <a:xfrm>
            <a:off x="2995613" y="3284538"/>
            <a:ext cx="1195387" cy="369887"/>
            <a:chOff x="7394096" y="4142433"/>
            <a:chExt cx="1195198" cy="369332"/>
          </a:xfrm>
        </p:grpSpPr>
        <p:sp>
          <p:nvSpPr>
            <p:cNvPr id="164937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4938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34" name="Straight Connector 133"/>
          <p:cNvCxnSpPr>
            <a:stCxn id="164866" idx="1"/>
            <a:endCxn id="164867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4866" idx="3"/>
            <a:endCxn id="164868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4939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4940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4938" idx="0"/>
          </p:cNvCxnSpPr>
          <p:nvPr/>
        </p:nvCxnSpPr>
        <p:spPr>
          <a:xfrm flipH="1" flipV="1">
            <a:off x="3813175" y="3114675"/>
            <a:ext cx="2206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4945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4946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4943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4944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4941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4942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898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4899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4900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4901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4902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4903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4904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4905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4906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4907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4908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4909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4910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12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4913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4914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4915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4916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4917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4918" name="TextBox 111"/>
          <p:cNvSpPr txBox="1">
            <a:spLocks noChangeArrowheads="1"/>
          </p:cNvSpPr>
          <p:nvPr/>
        </p:nvSpPr>
        <p:spPr bwMode="auto">
          <a:xfrm>
            <a:off x="4191000" y="4906963"/>
            <a:ext cx="312738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4919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4920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4921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4922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4923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4924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26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4928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64928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930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64931" name="Group 11"/>
          <p:cNvGrpSpPr>
            <a:grpSpLocks/>
          </p:cNvGrpSpPr>
          <p:nvPr/>
        </p:nvGrpSpPr>
        <p:grpSpPr bwMode="auto">
          <a:xfrm>
            <a:off x="4114800" y="5292725"/>
            <a:ext cx="430213" cy="1128713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932" name="Group 92"/>
          <p:cNvGrpSpPr>
            <a:grpSpLocks/>
          </p:cNvGrpSpPr>
          <p:nvPr/>
        </p:nvGrpSpPr>
        <p:grpSpPr bwMode="auto">
          <a:xfrm>
            <a:off x="3781425" y="5307013"/>
            <a:ext cx="430213" cy="1238250"/>
            <a:chOff x="7226201" y="5322261"/>
            <a:chExt cx="430887" cy="1237176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6722"/>
              <a:ext cx="430887" cy="832715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22261"/>
              <a:ext cx="214649" cy="4044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5890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5891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5892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grpSp>
        <p:nvGrpSpPr>
          <p:cNvPr id="165893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5970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5971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5894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5968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5969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5895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5966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5967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5896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5964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5965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5897" name="Group 132"/>
          <p:cNvGrpSpPr>
            <a:grpSpLocks/>
          </p:cNvGrpSpPr>
          <p:nvPr/>
        </p:nvGrpSpPr>
        <p:grpSpPr bwMode="auto">
          <a:xfrm>
            <a:off x="2995613" y="3284538"/>
            <a:ext cx="1195387" cy="369887"/>
            <a:chOff x="7394096" y="4142433"/>
            <a:chExt cx="1195198" cy="369332"/>
          </a:xfrm>
        </p:grpSpPr>
        <p:sp>
          <p:nvSpPr>
            <p:cNvPr id="165962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5963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34" name="Straight Connector 133"/>
          <p:cNvCxnSpPr>
            <a:stCxn id="165890" idx="1"/>
            <a:endCxn id="165891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5890" idx="3"/>
            <a:endCxn id="165892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5964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5965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5963" idx="0"/>
          </p:cNvCxnSpPr>
          <p:nvPr/>
        </p:nvCxnSpPr>
        <p:spPr>
          <a:xfrm flipH="1" flipV="1">
            <a:off x="3813175" y="3114675"/>
            <a:ext cx="2206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5970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5971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5968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5969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5966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5967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22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5923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5924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5925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5926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5927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5928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5929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5930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5931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5932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5933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5934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36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5937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5938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5939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5940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5941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5942" name="TextBox 111"/>
          <p:cNvSpPr txBox="1">
            <a:spLocks noChangeArrowheads="1"/>
          </p:cNvSpPr>
          <p:nvPr/>
        </p:nvSpPr>
        <p:spPr bwMode="auto">
          <a:xfrm>
            <a:off x="4191000" y="4906963"/>
            <a:ext cx="312738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5943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5944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5945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5946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5947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5948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50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5952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65952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954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65955" name="Group 11"/>
          <p:cNvGrpSpPr>
            <a:grpSpLocks/>
          </p:cNvGrpSpPr>
          <p:nvPr/>
        </p:nvGrpSpPr>
        <p:grpSpPr bwMode="auto">
          <a:xfrm>
            <a:off x="4141788" y="5307013"/>
            <a:ext cx="430212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40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956" name="Group 92"/>
          <p:cNvGrpSpPr>
            <a:grpSpLocks/>
          </p:cNvGrpSpPr>
          <p:nvPr/>
        </p:nvGrpSpPr>
        <p:grpSpPr bwMode="auto">
          <a:xfrm>
            <a:off x="2025650" y="5295900"/>
            <a:ext cx="430213" cy="1250950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7050"/>
              <a:ext cx="430887" cy="83238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93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1550" y="5715000"/>
            <a:ext cx="2116138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6914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6915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6916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grpSp>
        <p:nvGrpSpPr>
          <p:cNvPr id="166917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6994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6995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6918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6992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6993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6919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6990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6991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6920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6988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6989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6921" name="Group 132"/>
          <p:cNvGrpSpPr>
            <a:grpSpLocks/>
          </p:cNvGrpSpPr>
          <p:nvPr/>
        </p:nvGrpSpPr>
        <p:grpSpPr bwMode="auto">
          <a:xfrm>
            <a:off x="2995613" y="3284538"/>
            <a:ext cx="1195387" cy="369887"/>
            <a:chOff x="7394096" y="4142433"/>
            <a:chExt cx="1195198" cy="369332"/>
          </a:xfrm>
        </p:grpSpPr>
        <p:sp>
          <p:nvSpPr>
            <p:cNvPr id="166986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6987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</p:grpSp>
      <p:cxnSp>
        <p:nvCxnSpPr>
          <p:cNvPr id="134" name="Straight Connector 133"/>
          <p:cNvCxnSpPr>
            <a:stCxn id="166914" idx="1"/>
            <a:endCxn id="166915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6914" idx="3"/>
            <a:endCxn id="166916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6988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6989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6987" idx="0"/>
          </p:cNvCxnSpPr>
          <p:nvPr/>
        </p:nvCxnSpPr>
        <p:spPr>
          <a:xfrm flipH="1" flipV="1">
            <a:off x="3813175" y="3114675"/>
            <a:ext cx="2206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6994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6995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6992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6993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6990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6991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46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6947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6948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6949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6950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6951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6952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6953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6954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6955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6956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6957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6958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60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6961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6962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6963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6964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6965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6966" name="TextBox 111"/>
          <p:cNvSpPr txBox="1">
            <a:spLocks noChangeArrowheads="1"/>
          </p:cNvSpPr>
          <p:nvPr/>
        </p:nvSpPr>
        <p:spPr bwMode="auto">
          <a:xfrm>
            <a:off x="4191000" y="4906963"/>
            <a:ext cx="312738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6967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6968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6969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6970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6971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6972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74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6976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66976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78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66979" name="Group 11"/>
          <p:cNvGrpSpPr>
            <a:grpSpLocks/>
          </p:cNvGrpSpPr>
          <p:nvPr/>
        </p:nvGrpSpPr>
        <p:grpSpPr bwMode="auto">
          <a:xfrm>
            <a:off x="4141788" y="5307013"/>
            <a:ext cx="430212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40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980" name="Group 92"/>
          <p:cNvGrpSpPr>
            <a:grpSpLocks/>
          </p:cNvGrpSpPr>
          <p:nvPr/>
        </p:nvGrpSpPr>
        <p:grpSpPr bwMode="auto">
          <a:xfrm>
            <a:off x="2025650" y="5295900"/>
            <a:ext cx="430213" cy="1250950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7050"/>
              <a:ext cx="430887" cy="83238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93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1550" y="5715000"/>
            <a:ext cx="2116138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7938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7939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7940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7941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8018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8019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7942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8016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8017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7943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8014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8015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7944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8012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8013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7945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68010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8011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29</a:t>
              </a:r>
            </a:p>
          </p:txBody>
        </p:sp>
      </p:grpSp>
      <p:cxnSp>
        <p:nvCxnSpPr>
          <p:cNvPr id="134" name="Straight Connector 133"/>
          <p:cNvCxnSpPr>
            <a:stCxn id="167938" idx="1"/>
            <a:endCxn id="167939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7938" idx="3"/>
            <a:endCxn id="167940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8012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8013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8011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8018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8019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8016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8017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8014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8015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70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7971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7972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7973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7974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7975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7976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7977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7978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7979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7980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7981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7982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84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7985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7986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7987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7988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7989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7990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7991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7992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7993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7994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7995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7996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998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8000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68000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002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68003" name="Group 11"/>
          <p:cNvGrpSpPr>
            <a:grpSpLocks/>
          </p:cNvGrpSpPr>
          <p:nvPr/>
        </p:nvGrpSpPr>
        <p:grpSpPr bwMode="auto">
          <a:xfrm>
            <a:off x="4141788" y="5307013"/>
            <a:ext cx="430212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40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004" name="Group 92"/>
          <p:cNvGrpSpPr>
            <a:grpSpLocks/>
          </p:cNvGrpSpPr>
          <p:nvPr/>
        </p:nvGrpSpPr>
        <p:grpSpPr bwMode="auto">
          <a:xfrm>
            <a:off x="2025650" y="5295900"/>
            <a:ext cx="430213" cy="1250950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7050"/>
              <a:ext cx="430887" cy="83238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439" y="5307679"/>
              <a:ext cx="0" cy="4193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</p:cNvCxnSpPr>
          <p:nvPr/>
        </p:nvCxnSpPr>
        <p:spPr>
          <a:xfrm>
            <a:off x="2241550" y="5715000"/>
            <a:ext cx="2116138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28676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338"/>
            <a:ext cx="2286000" cy="930275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node that has no children is called a </a:t>
            </a:r>
            <a:r>
              <a:rPr lang="en-US" i="1" dirty="0"/>
              <a:t>leaf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8962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8963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8964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8965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69041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69042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8966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69039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69040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8967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69037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69038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8968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69035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69036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8969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69033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69034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</p:grpSp>
      <p:cxnSp>
        <p:nvCxnSpPr>
          <p:cNvPr id="134" name="Straight Connector 133"/>
          <p:cNvCxnSpPr>
            <a:stCxn id="168962" idx="1"/>
            <a:endCxn id="168963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8962" idx="3"/>
            <a:endCxn id="168964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69035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69036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69034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69041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69042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69039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69040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69037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69038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994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68995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68996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68997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68998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68999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69000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69001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69002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69003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69004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69005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69006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08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69009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69010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9011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69012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69013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69014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69015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69016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69017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69018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69019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69020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22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69024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69024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026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69027" name="Group 11"/>
          <p:cNvGrpSpPr>
            <a:grpSpLocks/>
          </p:cNvGrpSpPr>
          <p:nvPr/>
        </p:nvGrpSpPr>
        <p:grpSpPr bwMode="auto">
          <a:xfrm>
            <a:off x="2025650" y="5307013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028" name="Group 92"/>
          <p:cNvGrpSpPr>
            <a:grpSpLocks/>
          </p:cNvGrpSpPr>
          <p:nvPr/>
        </p:nvGrpSpPr>
        <p:grpSpPr bwMode="auto">
          <a:xfrm>
            <a:off x="1651000" y="5307013"/>
            <a:ext cx="571500" cy="1239837"/>
            <a:chOff x="7226201" y="5319510"/>
            <a:chExt cx="571666" cy="1239927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5940"/>
              <a:ext cx="430338" cy="83349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2164" y="5319510"/>
              <a:ext cx="355703" cy="406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9986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987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69988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69989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70066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70067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69990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70064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70065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69991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70062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70063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69992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70060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70061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69993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70058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70059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</p:grpSp>
      <p:cxnSp>
        <p:nvCxnSpPr>
          <p:cNvPr id="134" name="Straight Connector 133"/>
          <p:cNvCxnSpPr>
            <a:stCxn id="169986" idx="1"/>
            <a:endCxn id="169987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69986" idx="3"/>
            <a:endCxn id="169988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0060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0061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0059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0066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0067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0064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0065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0062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0063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18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70019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70020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70021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70022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70023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70024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70025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70026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70027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70028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0029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70030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32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33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70034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0035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70036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70037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70038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70039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70040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70041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70042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70043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70044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46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70048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70048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50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  <p:grpSp>
        <p:nvGrpSpPr>
          <p:cNvPr id="170051" name="Group 11"/>
          <p:cNvGrpSpPr>
            <a:grpSpLocks/>
          </p:cNvGrpSpPr>
          <p:nvPr/>
        </p:nvGrpSpPr>
        <p:grpSpPr bwMode="auto">
          <a:xfrm>
            <a:off x="2025650" y="5310188"/>
            <a:ext cx="430213" cy="1128712"/>
            <a:chOff x="7226201" y="5307679"/>
            <a:chExt cx="430887" cy="1128328"/>
          </a:xfrm>
        </p:grpSpPr>
        <p:sp>
          <p:nvSpPr>
            <p:cNvPr id="85" name="TextBox 84"/>
            <p:cNvSpPr txBox="1"/>
            <p:nvPr/>
          </p:nvSpPr>
          <p:spPr>
            <a:xfrm>
              <a:off x="7226201" y="5726636"/>
              <a:ext cx="430887" cy="709371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Child</a:t>
              </a:r>
            </a:p>
          </p:txBody>
        </p:sp>
        <p:cxnSp>
          <p:nvCxnSpPr>
            <p:cNvPr id="11" name="Straight Arrow Connector 10"/>
            <p:cNvCxnSpPr>
              <a:stCxn id="85" idx="0"/>
            </p:cNvCxnSpPr>
            <p:nvPr/>
          </p:nvCxnSpPr>
          <p:spPr>
            <a:xfrm flipV="1">
              <a:off x="7442439" y="5307679"/>
              <a:ext cx="0" cy="4189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052" name="Group 92"/>
          <p:cNvGrpSpPr>
            <a:grpSpLocks/>
          </p:cNvGrpSpPr>
          <p:nvPr/>
        </p:nvGrpSpPr>
        <p:grpSpPr bwMode="auto">
          <a:xfrm>
            <a:off x="957263" y="5310188"/>
            <a:ext cx="431800" cy="1250950"/>
            <a:chOff x="7226201" y="5307679"/>
            <a:chExt cx="430887" cy="1251758"/>
          </a:xfrm>
        </p:grpSpPr>
        <p:sp>
          <p:nvSpPr>
            <p:cNvPr id="96" name="TextBox 95"/>
            <p:cNvSpPr txBox="1"/>
            <p:nvPr/>
          </p:nvSpPr>
          <p:spPr>
            <a:xfrm>
              <a:off x="7226201" y="5727050"/>
              <a:ext cx="430887" cy="832387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 pitchFamily="49" charset="0"/>
                  <a:cs typeface="Courier New" pitchFamily="49" charset="0"/>
                </a:rPr>
                <a:t>Parent</a:t>
              </a:r>
            </a:p>
          </p:txBody>
        </p:sp>
        <p:cxnSp>
          <p:nvCxnSpPr>
            <p:cNvPr id="97" name="Straight Arrow Connector 96"/>
            <p:cNvCxnSpPr>
              <a:stCxn id="96" idx="0"/>
            </p:cNvCxnSpPr>
            <p:nvPr/>
          </p:nvCxnSpPr>
          <p:spPr>
            <a:xfrm flipV="1">
              <a:off x="7441645" y="5307679"/>
              <a:ext cx="0" cy="4193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stCxn id="96" idx="0"/>
            <a:endCxn id="85" idx="0"/>
          </p:cNvCxnSpPr>
          <p:nvPr/>
        </p:nvCxnSpPr>
        <p:spPr>
          <a:xfrm>
            <a:off x="1173163" y="5729288"/>
            <a:ext cx="1068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Inserting into a Min Heap Implemented as a </a:t>
            </a:r>
            <a:r>
              <a:rPr lang="en-US" sz="3200" smtClean="0">
                <a:latin typeface="Courier New" pitchFamily="49" charset="0"/>
                <a:cs typeface="Courier New" pitchFamily="49" charset="0"/>
              </a:rPr>
              <a:t>Vector </a:t>
            </a:r>
            <a:r>
              <a:rPr lang="en-US" sz="3600" b="1" smtClean="0"/>
              <a:t>(cont.)</a:t>
            </a:r>
            <a:endParaRPr lang="en-US" sz="3600" b="1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1010" name="TextBox 115"/>
          <p:cNvSpPr txBox="1">
            <a:spLocks noChangeArrowheads="1"/>
          </p:cNvSpPr>
          <p:nvPr/>
        </p:nvSpPr>
        <p:spPr bwMode="auto">
          <a:xfrm>
            <a:off x="2455863" y="22066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71011" name="TextBox 118"/>
          <p:cNvSpPr txBox="1">
            <a:spLocks noChangeArrowheads="1"/>
          </p:cNvSpPr>
          <p:nvPr/>
        </p:nvSpPr>
        <p:spPr bwMode="auto">
          <a:xfrm>
            <a:off x="1525588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71012" name="TextBox 127"/>
          <p:cNvSpPr txBox="1">
            <a:spLocks noChangeArrowheads="1"/>
          </p:cNvSpPr>
          <p:nvPr/>
        </p:nvSpPr>
        <p:spPr bwMode="auto">
          <a:xfrm>
            <a:off x="3371850" y="27447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71013" name="Group 128"/>
          <p:cNvGrpSpPr>
            <a:grpSpLocks/>
          </p:cNvGrpSpPr>
          <p:nvPr/>
        </p:nvGrpSpPr>
        <p:grpSpPr bwMode="auto">
          <a:xfrm>
            <a:off x="814388" y="3833813"/>
            <a:ext cx="882650" cy="369887"/>
            <a:chOff x="4590254" y="5277977"/>
            <a:chExt cx="882292" cy="369332"/>
          </a:xfrm>
        </p:grpSpPr>
        <p:sp>
          <p:nvSpPr>
            <p:cNvPr id="171083" name="TextBox 153"/>
            <p:cNvSpPr txBox="1">
              <a:spLocks noChangeArrowheads="1"/>
            </p:cNvSpPr>
            <p:nvPr/>
          </p:nvSpPr>
          <p:spPr bwMode="auto">
            <a:xfrm>
              <a:off x="4590254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37</a:t>
              </a:r>
            </a:p>
          </p:txBody>
        </p:sp>
        <p:sp>
          <p:nvSpPr>
            <p:cNvPr id="171084" name="TextBox 154"/>
            <p:cNvSpPr txBox="1">
              <a:spLocks noChangeArrowheads="1"/>
            </p:cNvSpPr>
            <p:nvPr/>
          </p:nvSpPr>
          <p:spPr bwMode="auto">
            <a:xfrm>
              <a:off x="5031400" y="5277977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26</a:t>
              </a:r>
            </a:p>
          </p:txBody>
        </p:sp>
      </p:grpSp>
      <p:grpSp>
        <p:nvGrpSpPr>
          <p:cNvPr id="171014" name="Group 129"/>
          <p:cNvGrpSpPr>
            <a:grpSpLocks/>
          </p:cNvGrpSpPr>
          <p:nvPr/>
        </p:nvGrpSpPr>
        <p:grpSpPr bwMode="auto">
          <a:xfrm>
            <a:off x="1798638" y="3833813"/>
            <a:ext cx="873125" cy="369887"/>
            <a:chOff x="2571515" y="5410200"/>
            <a:chExt cx="873193" cy="369332"/>
          </a:xfrm>
        </p:grpSpPr>
        <p:sp>
          <p:nvSpPr>
            <p:cNvPr id="171081" name="TextBox 151"/>
            <p:cNvSpPr txBox="1">
              <a:spLocks noChangeArrowheads="1"/>
            </p:cNvSpPr>
            <p:nvPr/>
          </p:nvSpPr>
          <p:spPr bwMode="auto">
            <a:xfrm>
              <a:off x="2571515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76</a:t>
              </a:r>
            </a:p>
          </p:txBody>
        </p:sp>
        <p:sp>
          <p:nvSpPr>
            <p:cNvPr id="171082" name="TextBox 152"/>
            <p:cNvSpPr txBox="1">
              <a:spLocks noChangeArrowheads="1"/>
            </p:cNvSpPr>
            <p:nvPr/>
          </p:nvSpPr>
          <p:spPr bwMode="auto">
            <a:xfrm>
              <a:off x="3003562" y="54102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32</a:t>
              </a:r>
            </a:p>
          </p:txBody>
        </p:sp>
      </p:grpSp>
      <p:grpSp>
        <p:nvGrpSpPr>
          <p:cNvPr id="171015" name="Group 130"/>
          <p:cNvGrpSpPr>
            <a:grpSpLocks/>
          </p:cNvGrpSpPr>
          <p:nvPr/>
        </p:nvGrpSpPr>
        <p:grpSpPr bwMode="auto">
          <a:xfrm>
            <a:off x="2774950" y="3833813"/>
            <a:ext cx="882650" cy="369887"/>
            <a:chOff x="2571515" y="5943600"/>
            <a:chExt cx="882292" cy="369332"/>
          </a:xfrm>
        </p:grpSpPr>
        <p:sp>
          <p:nvSpPr>
            <p:cNvPr id="171079" name="TextBox 149"/>
            <p:cNvSpPr txBox="1">
              <a:spLocks noChangeArrowheads="1"/>
            </p:cNvSpPr>
            <p:nvPr/>
          </p:nvSpPr>
          <p:spPr bwMode="auto">
            <a:xfrm>
              <a:off x="2571515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74</a:t>
              </a:r>
            </a:p>
          </p:txBody>
        </p:sp>
        <p:sp>
          <p:nvSpPr>
            <p:cNvPr id="171080" name="TextBox 150"/>
            <p:cNvSpPr txBox="1">
              <a:spLocks noChangeArrowheads="1"/>
            </p:cNvSpPr>
            <p:nvPr/>
          </p:nvSpPr>
          <p:spPr bwMode="auto">
            <a:xfrm>
              <a:off x="3012661" y="5943600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89</a:t>
              </a:r>
            </a:p>
          </p:txBody>
        </p:sp>
      </p:grpSp>
      <p:grpSp>
        <p:nvGrpSpPr>
          <p:cNvPr id="171016" name="Group 131"/>
          <p:cNvGrpSpPr>
            <a:grpSpLocks/>
          </p:cNvGrpSpPr>
          <p:nvPr/>
        </p:nvGrpSpPr>
        <p:grpSpPr bwMode="auto">
          <a:xfrm>
            <a:off x="1035050" y="3284538"/>
            <a:ext cx="1420813" cy="379412"/>
            <a:chOff x="5434299" y="4142433"/>
            <a:chExt cx="1421044" cy="379568"/>
          </a:xfrm>
        </p:grpSpPr>
        <p:sp>
          <p:nvSpPr>
            <p:cNvPr id="171077" name="TextBox 147"/>
            <p:cNvSpPr txBox="1">
              <a:spLocks noChangeArrowheads="1"/>
            </p:cNvSpPr>
            <p:nvPr/>
          </p:nvSpPr>
          <p:spPr bwMode="auto">
            <a:xfrm>
              <a:off x="5434299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171078" name="TextBox 148"/>
            <p:cNvSpPr txBox="1">
              <a:spLocks noChangeArrowheads="1"/>
            </p:cNvSpPr>
            <p:nvPr/>
          </p:nvSpPr>
          <p:spPr bwMode="auto">
            <a:xfrm>
              <a:off x="6414197" y="4152669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28</a:t>
              </a:r>
            </a:p>
          </p:txBody>
        </p:sp>
      </p:grpSp>
      <p:grpSp>
        <p:nvGrpSpPr>
          <p:cNvPr id="171017" name="Group 132"/>
          <p:cNvGrpSpPr>
            <a:grpSpLocks/>
          </p:cNvGrpSpPr>
          <p:nvPr/>
        </p:nvGrpSpPr>
        <p:grpSpPr bwMode="auto">
          <a:xfrm>
            <a:off x="2995613" y="3284538"/>
            <a:ext cx="1322387" cy="369887"/>
            <a:chOff x="7394096" y="4142433"/>
            <a:chExt cx="1323438" cy="369332"/>
          </a:xfrm>
        </p:grpSpPr>
        <p:sp>
          <p:nvSpPr>
            <p:cNvPr id="171075" name="TextBox 145"/>
            <p:cNvSpPr txBox="1">
              <a:spLocks noChangeArrowheads="1"/>
            </p:cNvSpPr>
            <p:nvPr/>
          </p:nvSpPr>
          <p:spPr bwMode="auto">
            <a:xfrm>
              <a:off x="7394096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39</a:t>
              </a:r>
            </a:p>
          </p:txBody>
        </p:sp>
        <p:sp>
          <p:nvSpPr>
            <p:cNvPr id="171076" name="TextBox 146"/>
            <p:cNvSpPr txBox="1">
              <a:spLocks noChangeArrowheads="1"/>
            </p:cNvSpPr>
            <p:nvPr/>
          </p:nvSpPr>
          <p:spPr bwMode="auto">
            <a:xfrm>
              <a:off x="8276388" y="4142433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29</a:t>
              </a:r>
            </a:p>
          </p:txBody>
        </p:sp>
      </p:grpSp>
      <p:cxnSp>
        <p:nvCxnSpPr>
          <p:cNvPr id="134" name="Straight Connector 133"/>
          <p:cNvCxnSpPr>
            <a:stCxn id="171010" idx="1"/>
            <a:endCxn id="171011" idx="0"/>
          </p:cNvCxnSpPr>
          <p:nvPr/>
        </p:nvCxnSpPr>
        <p:spPr>
          <a:xfrm flipH="1">
            <a:off x="1746250" y="2390775"/>
            <a:ext cx="7096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71010" idx="3"/>
            <a:endCxn id="171012" idx="0"/>
          </p:cNvCxnSpPr>
          <p:nvPr/>
        </p:nvCxnSpPr>
        <p:spPr>
          <a:xfrm>
            <a:off x="2768600" y="2390775"/>
            <a:ext cx="823913" cy="354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71077" idx="0"/>
          </p:cNvCxnSpPr>
          <p:nvPr/>
        </p:nvCxnSpPr>
        <p:spPr>
          <a:xfrm flipH="1">
            <a:off x="1255713" y="3114675"/>
            <a:ext cx="269875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262313" y="3114675"/>
            <a:ext cx="220662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71078" idx="0"/>
          </p:cNvCxnSpPr>
          <p:nvPr/>
        </p:nvCxnSpPr>
        <p:spPr>
          <a:xfrm flipH="1" flipV="1">
            <a:off x="1966913" y="3114675"/>
            <a:ext cx="268287" cy="18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71076" idx="0"/>
          </p:cNvCxnSpPr>
          <p:nvPr/>
        </p:nvCxnSpPr>
        <p:spPr>
          <a:xfrm flipH="1" flipV="1">
            <a:off x="3813175" y="3114675"/>
            <a:ext cx="284163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71083" idx="0"/>
          </p:cNvCxnSpPr>
          <p:nvPr/>
        </p:nvCxnSpPr>
        <p:spPr>
          <a:xfrm flipV="1">
            <a:off x="1035050" y="3654425"/>
            <a:ext cx="128588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71084" idx="0"/>
          </p:cNvCxnSpPr>
          <p:nvPr/>
        </p:nvCxnSpPr>
        <p:spPr>
          <a:xfrm flipH="1" flipV="1">
            <a:off x="1390650" y="3654425"/>
            <a:ext cx="8572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71081" idx="0"/>
          </p:cNvCxnSpPr>
          <p:nvPr/>
        </p:nvCxnSpPr>
        <p:spPr>
          <a:xfrm flipV="1">
            <a:off x="2019300" y="3663950"/>
            <a:ext cx="82550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71082" idx="0"/>
          </p:cNvCxnSpPr>
          <p:nvPr/>
        </p:nvCxnSpPr>
        <p:spPr>
          <a:xfrm flipH="1" flipV="1">
            <a:off x="2343150" y="3654425"/>
            <a:ext cx="10795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71079" idx="0"/>
          </p:cNvCxnSpPr>
          <p:nvPr/>
        </p:nvCxnSpPr>
        <p:spPr>
          <a:xfrm flipV="1">
            <a:off x="2995613" y="3654425"/>
            <a:ext cx="920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71080" idx="0"/>
          </p:cNvCxnSpPr>
          <p:nvPr/>
        </p:nvCxnSpPr>
        <p:spPr>
          <a:xfrm flipH="1" flipV="1">
            <a:off x="3371850" y="3663950"/>
            <a:ext cx="65088" cy="169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12825" y="4908550"/>
            <a:ext cx="7127875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4541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325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9812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098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03688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65525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9416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621213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14985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676900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05538" y="490855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42" name="TextBox 82"/>
          <p:cNvSpPr txBox="1">
            <a:spLocks noChangeArrowheads="1"/>
          </p:cNvSpPr>
          <p:nvPr/>
        </p:nvSpPr>
        <p:spPr bwMode="auto">
          <a:xfrm>
            <a:off x="1000125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171043" name="TextBox 83"/>
          <p:cNvSpPr txBox="1">
            <a:spLocks noChangeArrowheads="1"/>
          </p:cNvSpPr>
          <p:nvPr/>
        </p:nvSpPr>
        <p:spPr bwMode="auto">
          <a:xfrm>
            <a:off x="15367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</a:t>
            </a:r>
          </a:p>
        </p:txBody>
      </p:sp>
      <p:sp>
        <p:nvSpPr>
          <p:cNvPr id="171044" name="TextBox 86"/>
          <p:cNvSpPr txBox="1">
            <a:spLocks noChangeArrowheads="1"/>
          </p:cNvSpPr>
          <p:nvPr/>
        </p:nvSpPr>
        <p:spPr bwMode="auto">
          <a:xfrm>
            <a:off x="2001838" y="458470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171045" name="TextBox 87"/>
          <p:cNvSpPr txBox="1">
            <a:spLocks noChangeArrowheads="1"/>
          </p:cNvSpPr>
          <p:nvPr/>
        </p:nvSpPr>
        <p:spPr bwMode="auto">
          <a:xfrm>
            <a:off x="47244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7</a:t>
            </a:r>
          </a:p>
        </p:txBody>
      </p:sp>
      <p:sp>
        <p:nvSpPr>
          <p:cNvPr id="171046" name="TextBox 88"/>
          <p:cNvSpPr txBox="1">
            <a:spLocks noChangeArrowheads="1"/>
          </p:cNvSpPr>
          <p:nvPr/>
        </p:nvSpPr>
        <p:spPr bwMode="auto">
          <a:xfrm>
            <a:off x="5227638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8</a:t>
            </a:r>
          </a:p>
        </p:txBody>
      </p:sp>
      <p:sp>
        <p:nvSpPr>
          <p:cNvPr id="171047" name="TextBox 89"/>
          <p:cNvSpPr txBox="1">
            <a:spLocks noChangeArrowheads="1"/>
          </p:cNvSpPr>
          <p:nvPr/>
        </p:nvSpPr>
        <p:spPr bwMode="auto">
          <a:xfrm>
            <a:off x="5757863" y="4584700"/>
            <a:ext cx="322262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9</a:t>
            </a:r>
          </a:p>
        </p:txBody>
      </p:sp>
      <p:sp>
        <p:nvSpPr>
          <p:cNvPr id="171048" name="TextBox 90"/>
          <p:cNvSpPr txBox="1">
            <a:spLocks noChangeArrowheads="1"/>
          </p:cNvSpPr>
          <p:nvPr/>
        </p:nvSpPr>
        <p:spPr bwMode="auto">
          <a:xfrm>
            <a:off x="6208713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10</a:t>
            </a:r>
          </a:p>
        </p:txBody>
      </p:sp>
      <p:sp>
        <p:nvSpPr>
          <p:cNvPr id="171049" name="TextBox 101"/>
          <p:cNvSpPr txBox="1">
            <a:spLocks noChangeArrowheads="1"/>
          </p:cNvSpPr>
          <p:nvPr/>
        </p:nvSpPr>
        <p:spPr bwMode="auto">
          <a:xfrm>
            <a:off x="674687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11</a:t>
            </a:r>
          </a:p>
        </p:txBody>
      </p:sp>
      <p:sp>
        <p:nvSpPr>
          <p:cNvPr id="171050" name="TextBox 102"/>
          <p:cNvSpPr txBox="1">
            <a:spLocks noChangeArrowheads="1"/>
          </p:cNvSpPr>
          <p:nvPr/>
        </p:nvSpPr>
        <p:spPr bwMode="auto">
          <a:xfrm>
            <a:off x="7223125" y="4584700"/>
            <a:ext cx="46037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12</a:t>
            </a:r>
          </a:p>
        </p:txBody>
      </p:sp>
      <p:sp>
        <p:nvSpPr>
          <p:cNvPr id="171051" name="TextBox 103"/>
          <p:cNvSpPr txBox="1">
            <a:spLocks noChangeArrowheads="1"/>
          </p:cNvSpPr>
          <p:nvPr/>
        </p:nvSpPr>
        <p:spPr bwMode="auto">
          <a:xfrm>
            <a:off x="259715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3</a:t>
            </a:r>
          </a:p>
        </p:txBody>
      </p:sp>
      <p:sp>
        <p:nvSpPr>
          <p:cNvPr id="171052" name="TextBox 104"/>
          <p:cNvSpPr txBox="1">
            <a:spLocks noChangeArrowheads="1"/>
          </p:cNvSpPr>
          <p:nvPr/>
        </p:nvSpPr>
        <p:spPr bwMode="auto">
          <a:xfrm>
            <a:off x="3149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4</a:t>
            </a:r>
          </a:p>
        </p:txBody>
      </p:sp>
      <p:sp>
        <p:nvSpPr>
          <p:cNvPr id="171053" name="TextBox 105"/>
          <p:cNvSpPr txBox="1">
            <a:spLocks noChangeArrowheads="1"/>
          </p:cNvSpPr>
          <p:nvPr/>
        </p:nvSpPr>
        <p:spPr bwMode="auto">
          <a:xfrm>
            <a:off x="3657600" y="4584700"/>
            <a:ext cx="322263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5</a:t>
            </a:r>
          </a:p>
        </p:txBody>
      </p:sp>
      <p:sp>
        <p:nvSpPr>
          <p:cNvPr id="171054" name="TextBox 106"/>
          <p:cNvSpPr txBox="1">
            <a:spLocks noChangeArrowheads="1"/>
          </p:cNvSpPr>
          <p:nvPr/>
        </p:nvSpPr>
        <p:spPr bwMode="auto">
          <a:xfrm>
            <a:off x="4187825" y="4584700"/>
            <a:ext cx="323850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6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7226300" y="49260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56" name="TextBox 91"/>
          <p:cNvSpPr txBox="1">
            <a:spLocks noChangeArrowheads="1"/>
          </p:cNvSpPr>
          <p:nvPr/>
        </p:nvSpPr>
        <p:spPr bwMode="auto">
          <a:xfrm>
            <a:off x="1000125" y="4921250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171057" name="TextBox 93"/>
          <p:cNvSpPr txBox="1">
            <a:spLocks noChangeArrowheads="1"/>
          </p:cNvSpPr>
          <p:nvPr/>
        </p:nvSpPr>
        <p:spPr bwMode="auto">
          <a:xfrm>
            <a:off x="1476375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18</a:t>
            </a:r>
          </a:p>
        </p:txBody>
      </p:sp>
      <p:sp>
        <p:nvSpPr>
          <p:cNvPr id="171058" name="TextBox 94"/>
          <p:cNvSpPr txBox="1">
            <a:spLocks noChangeArrowheads="1"/>
          </p:cNvSpPr>
          <p:nvPr/>
        </p:nvSpPr>
        <p:spPr bwMode="auto">
          <a:xfrm>
            <a:off x="2001838" y="4922838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1059" name="TextBox 108"/>
          <p:cNvSpPr txBox="1">
            <a:spLocks noChangeArrowheads="1"/>
          </p:cNvSpPr>
          <p:nvPr/>
        </p:nvSpPr>
        <p:spPr bwMode="auto">
          <a:xfrm>
            <a:off x="25669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71060" name="TextBox 109"/>
          <p:cNvSpPr txBox="1">
            <a:spLocks noChangeArrowheads="1"/>
          </p:cNvSpPr>
          <p:nvPr/>
        </p:nvSpPr>
        <p:spPr bwMode="auto">
          <a:xfrm>
            <a:off x="309086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28</a:t>
            </a:r>
          </a:p>
        </p:txBody>
      </p:sp>
      <p:sp>
        <p:nvSpPr>
          <p:cNvPr id="171061" name="TextBox 110"/>
          <p:cNvSpPr txBox="1">
            <a:spLocks noChangeArrowheads="1"/>
          </p:cNvSpPr>
          <p:nvPr/>
        </p:nvSpPr>
        <p:spPr bwMode="auto">
          <a:xfrm>
            <a:off x="3598863" y="4926013"/>
            <a:ext cx="44132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39</a:t>
            </a:r>
          </a:p>
        </p:txBody>
      </p:sp>
      <p:sp>
        <p:nvSpPr>
          <p:cNvPr id="171062" name="TextBox 111"/>
          <p:cNvSpPr txBox="1">
            <a:spLocks noChangeArrowheads="1"/>
          </p:cNvSpPr>
          <p:nvPr/>
        </p:nvSpPr>
        <p:spPr bwMode="auto">
          <a:xfrm>
            <a:off x="4127500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29</a:t>
            </a:r>
          </a:p>
        </p:txBody>
      </p:sp>
      <p:sp>
        <p:nvSpPr>
          <p:cNvPr id="171063" name="TextBox 121"/>
          <p:cNvSpPr txBox="1">
            <a:spLocks noChangeArrowheads="1"/>
          </p:cNvSpPr>
          <p:nvPr/>
        </p:nvSpPr>
        <p:spPr bwMode="auto">
          <a:xfrm>
            <a:off x="468312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37</a:t>
            </a:r>
          </a:p>
        </p:txBody>
      </p:sp>
      <p:sp>
        <p:nvSpPr>
          <p:cNvPr id="171064" name="TextBox 122"/>
          <p:cNvSpPr txBox="1">
            <a:spLocks noChangeArrowheads="1"/>
          </p:cNvSpPr>
          <p:nvPr/>
        </p:nvSpPr>
        <p:spPr bwMode="auto">
          <a:xfrm>
            <a:off x="5167313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26</a:t>
            </a:r>
          </a:p>
        </p:txBody>
      </p:sp>
      <p:sp>
        <p:nvSpPr>
          <p:cNvPr id="171065" name="TextBox 123"/>
          <p:cNvSpPr txBox="1">
            <a:spLocks noChangeArrowheads="1"/>
          </p:cNvSpPr>
          <p:nvPr/>
        </p:nvSpPr>
        <p:spPr bwMode="auto">
          <a:xfrm>
            <a:off x="572770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76</a:t>
            </a:r>
          </a:p>
        </p:txBody>
      </p:sp>
      <p:sp>
        <p:nvSpPr>
          <p:cNvPr id="171066" name="TextBox 124"/>
          <p:cNvSpPr txBox="1">
            <a:spLocks noChangeArrowheads="1"/>
          </p:cNvSpPr>
          <p:nvPr/>
        </p:nvSpPr>
        <p:spPr bwMode="auto">
          <a:xfrm>
            <a:off x="6237288" y="4906963"/>
            <a:ext cx="441325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32</a:t>
            </a:r>
          </a:p>
        </p:txBody>
      </p:sp>
      <p:sp>
        <p:nvSpPr>
          <p:cNvPr id="171067" name="TextBox 125"/>
          <p:cNvSpPr txBox="1">
            <a:spLocks noChangeArrowheads="1"/>
          </p:cNvSpPr>
          <p:nvPr/>
        </p:nvSpPr>
        <p:spPr bwMode="auto">
          <a:xfrm>
            <a:off x="6764338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74</a:t>
            </a:r>
          </a:p>
        </p:txBody>
      </p:sp>
      <p:sp>
        <p:nvSpPr>
          <p:cNvPr id="171068" name="TextBox 126"/>
          <p:cNvSpPr txBox="1">
            <a:spLocks noChangeArrowheads="1"/>
          </p:cNvSpPr>
          <p:nvPr/>
        </p:nvSpPr>
        <p:spPr bwMode="auto">
          <a:xfrm>
            <a:off x="7242175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89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683500" y="4900613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70" name="TextBox 79"/>
          <p:cNvSpPr txBox="1">
            <a:spLocks noChangeArrowheads="1"/>
          </p:cNvSpPr>
          <p:nvPr/>
        </p:nvSpPr>
        <p:spPr bwMode="auto">
          <a:xfrm>
            <a:off x="7683500" y="4586288"/>
            <a:ext cx="460375" cy="369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urier New" pitchFamily="49" charset="0"/>
                <a:cs typeface="Courier New" pitchFamily="49" charset="0"/>
              </a:rPr>
              <a:t>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9925" y="1824038"/>
            <a:ext cx="4794250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defRPr/>
            </a:pPr>
            <a:r>
              <a:rPr lang="en-US" dirty="0"/>
              <a:t>3. while 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 &gt;= 0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    and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  table[parent] &gt; table[child]</a:t>
            </a:r>
            <a:r>
              <a:rPr lang="en-US" dirty="0"/>
              <a:t>)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Swap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table[parent]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              and 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table[child]</a:t>
            </a:r>
            <a:endParaRPr lang="en-US" dirty="0"/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child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</a:p>
          <a:p>
            <a:pPr marL="342900" indent="-342900">
              <a:spcAft>
                <a:spcPts val="600"/>
              </a:spcAft>
              <a:buFontTx/>
              <a:buAutoNum type="arabicPeriod" startAt="4"/>
              <a:defRPr/>
            </a:pPr>
            <a:r>
              <a:rPr lang="en-US" dirty="0"/>
              <a:t>Set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dirty="0"/>
              <a:t> equal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(child-1)/2</a:t>
            </a:r>
          </a:p>
        </p:txBody>
      </p:sp>
      <p:sp>
        <p:nvSpPr>
          <p:cNvPr id="171072" name="TextBox 80"/>
          <p:cNvSpPr txBox="1">
            <a:spLocks noChangeArrowheads="1"/>
          </p:cNvSpPr>
          <p:nvPr/>
        </p:nvSpPr>
        <p:spPr bwMode="auto">
          <a:xfrm>
            <a:off x="3721100" y="3833813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66</a:t>
            </a:r>
          </a:p>
        </p:txBody>
      </p:sp>
      <p:cxnSp>
        <p:nvCxnSpPr>
          <p:cNvPr id="7" name="Straight Connector 6"/>
          <p:cNvCxnSpPr>
            <a:stCxn id="171072" idx="0"/>
          </p:cNvCxnSpPr>
          <p:nvPr/>
        </p:nvCxnSpPr>
        <p:spPr>
          <a:xfrm flipV="1">
            <a:off x="3941763" y="3654425"/>
            <a:ext cx="38100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074" name="TextBox 81"/>
          <p:cNvSpPr txBox="1">
            <a:spLocks noChangeArrowheads="1"/>
          </p:cNvSpPr>
          <p:nvPr/>
        </p:nvSpPr>
        <p:spPr bwMode="auto">
          <a:xfrm>
            <a:off x="7702550" y="4908550"/>
            <a:ext cx="441325" cy="369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Removal from a Min Heap </a:t>
            </a:r>
            <a:r>
              <a:rPr lang="en-US" b="1" dirty="0"/>
              <a:t>Implemented as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vector</a:t>
            </a:r>
            <a:endParaRPr lang="en-US" dirty="0"/>
          </a:p>
        </p:txBody>
      </p:sp>
      <p:sp>
        <p:nvSpPr>
          <p:cNvPr id="1720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7203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1. 	Remove the last element (i.e., the one at size() – 1) and set the item at 0 to this value.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2. 	Set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600" smtClean="0">
                <a:latin typeface="Calibri" pitchFamily="34" charset="0"/>
              </a:rPr>
              <a:t> to 0.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3. 	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while (true)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4. 	                Set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left_child </a:t>
            </a:r>
            <a:r>
              <a:rPr lang="en-US" sz="1600" smtClean="0">
                <a:latin typeface="Calibri" pitchFamily="34" charset="0"/>
              </a:rPr>
              <a:t>to (2 *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600" smtClean="0">
                <a:latin typeface="Calibri" pitchFamily="34" charset="0"/>
              </a:rPr>
              <a:t>) + 1 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600" smtClean="0">
                <a:latin typeface="Calibri" pitchFamily="34" charset="0"/>
              </a:rPr>
              <a:t>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600" smtClean="0">
                <a:latin typeface="Calibri" pitchFamily="34" charset="0"/>
              </a:rPr>
              <a:t> + 1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5. 	               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if leftChild &gt;= table.size()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6. 		            Break out of loop.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7. 		Assume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min_child</a:t>
            </a:r>
            <a:r>
              <a:rPr lang="en-US" sz="1600" smtClean="0">
                <a:latin typeface="Calibri" pitchFamily="34" charset="0"/>
              </a:rPr>
              <a:t> (the smaller child) is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left_child</a:t>
            </a:r>
            <a:endParaRPr lang="en-US" sz="160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8. 	               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 right_child &lt; table.size() and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ourier New" pitchFamily="49" charset="0"/>
                <a:cs typeface="Courier New" pitchFamily="49" charset="0"/>
              </a:rPr>
              <a:t>	      table[left_child] &gt; table[right_child]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9. 		             Set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min_child</a:t>
            </a:r>
            <a:r>
              <a:rPr lang="en-US" sz="1600" smtClean="0">
                <a:latin typeface="Calibri" pitchFamily="34" charset="0"/>
              </a:rPr>
              <a:t>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right_child</a:t>
            </a:r>
            <a:endParaRPr lang="en-US" sz="160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10. 	               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if table[parent] &gt; table[min_child]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11. 		             Swap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table[parent</a:t>
            </a:r>
            <a:r>
              <a:rPr lang="en-US" sz="1600" smtClean="0">
                <a:latin typeface="Calibri" pitchFamily="34" charset="0"/>
              </a:rPr>
              <a:t>] and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table[min_child</a:t>
            </a:r>
            <a:r>
              <a:rPr lang="en-US" sz="1600" smtClean="0">
                <a:latin typeface="Calibri" pitchFamily="34" charset="0"/>
              </a:rPr>
              <a:t>]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12. 		             Set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parent</a:t>
            </a:r>
            <a:r>
              <a:rPr lang="en-US" sz="1600" smtClean="0">
                <a:latin typeface="Calibri" pitchFamily="34" charset="0"/>
              </a:rPr>
              <a:t> to </a:t>
            </a:r>
            <a:r>
              <a:rPr lang="en-US" sz="1600" smtClean="0">
                <a:latin typeface="Courier New" pitchFamily="49" charset="0"/>
                <a:cs typeface="Courier New" pitchFamily="49" charset="0"/>
              </a:rPr>
              <a:t>min_child</a:t>
            </a:r>
            <a:endParaRPr lang="en-US" sz="1600" smtClean="0"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		 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Font typeface="Wingdings" pitchFamily="2" charset="2"/>
              <a:buNone/>
            </a:pPr>
            <a:r>
              <a:rPr lang="en-US" sz="1600" smtClean="0">
                <a:latin typeface="Calibri" pitchFamily="34" charset="0"/>
              </a:rPr>
              <a:t>13. 			Break out of loop.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Performance of the Heap</a:t>
            </a:r>
          </a:p>
        </p:txBody>
      </p:sp>
      <p:sp>
        <p:nvSpPr>
          <p:cNvPr id="1730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removal algorithm traces a path from the root to a leaf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insertion algorithm traces a path from a leaf to the root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This requires at most </a:t>
            </a:r>
            <a:r>
              <a:rPr lang="en-US" i="1" dirty="0" smtClean="0"/>
              <a:t>h</a:t>
            </a:r>
            <a:r>
              <a:rPr lang="en-US" dirty="0" smtClean="0"/>
              <a:t> steps where </a:t>
            </a:r>
            <a:r>
              <a:rPr lang="en-US" i="1" dirty="0" smtClean="0"/>
              <a:t>h</a:t>
            </a:r>
            <a:r>
              <a:rPr lang="en-US" dirty="0" smtClean="0"/>
              <a:t> is the height of the tree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largest </a:t>
            </a:r>
            <a:r>
              <a:rPr lang="en-US" i="1" dirty="0" smtClean="0"/>
              <a:t>full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has 2</a:t>
            </a:r>
            <a:r>
              <a:rPr lang="en-US" i="1" baseline="30000" dirty="0" smtClean="0"/>
              <a:t>h</a:t>
            </a:r>
            <a:r>
              <a:rPr lang="en-US" dirty="0" smtClean="0"/>
              <a:t>-1 nodes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smallest </a:t>
            </a:r>
            <a:r>
              <a:rPr lang="en-US" i="1" dirty="0" smtClean="0"/>
              <a:t>complete</a:t>
            </a:r>
            <a:r>
              <a:rPr lang="en-US" dirty="0" smtClean="0"/>
              <a:t> tree of </a:t>
            </a:r>
            <a:r>
              <a:rPr lang="en-US" dirty="0"/>
              <a:t>height </a:t>
            </a:r>
            <a:r>
              <a:rPr lang="en-US" i="1" dirty="0"/>
              <a:t>h</a:t>
            </a:r>
            <a:r>
              <a:rPr lang="en-US" dirty="0" smtClean="0"/>
              <a:t> has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(</a:t>
            </a:r>
            <a:r>
              <a:rPr lang="en-US" i="1" baseline="30000" dirty="0" smtClean="0"/>
              <a:t>h</a:t>
            </a:r>
            <a:r>
              <a:rPr lang="en-US" baseline="30000" dirty="0" smtClean="0"/>
              <a:t>-1)</a:t>
            </a:r>
            <a:r>
              <a:rPr lang="en-US" dirty="0" smtClean="0"/>
              <a:t> nodes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Both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en-US" dirty="0" smtClean="0"/>
              <a:t> are O(log </a:t>
            </a:r>
            <a:r>
              <a:rPr lang="en-US" i="1" dirty="0" smtClean="0"/>
              <a:t>n</a:t>
            </a:r>
            <a:r>
              <a:rPr lang="en-US" dirty="0" smtClean="0"/>
              <a:t>) where </a:t>
            </a:r>
            <a:r>
              <a:rPr lang="en-US" i="1" dirty="0" smtClean="0"/>
              <a:t>n</a:t>
            </a:r>
            <a:r>
              <a:rPr lang="en-US" dirty="0" smtClean="0"/>
              <a:t> is the number of items in the heap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Priority Queues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The heap is used to implement a special kind of queue called a </a:t>
            </a:r>
            <a:r>
              <a:rPr lang="en-US" i="1" smtClean="0"/>
              <a:t>priority queue</a:t>
            </a:r>
          </a:p>
          <a:p>
            <a:r>
              <a:rPr lang="en-US" smtClean="0"/>
              <a:t>Sometimes a FIFO queue may not be the best way to implement a waiting line</a:t>
            </a:r>
          </a:p>
          <a:p>
            <a:r>
              <a:rPr lang="en-US" smtClean="0"/>
              <a:t>A priority queue is a data structure in which only the highest-priority item is accessible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Priority Queues (cont.)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In a print queue, sometimes it is more appropriate to print a short document that arrived after a very long document</a:t>
            </a:r>
          </a:p>
          <a:p>
            <a:r>
              <a:rPr lang="en-US" smtClean="0"/>
              <a:t>A </a:t>
            </a:r>
            <a:r>
              <a:rPr lang="en-US" i="1" smtClean="0"/>
              <a:t>priority queue </a:t>
            </a:r>
            <a:r>
              <a:rPr lang="en-US" smtClean="0"/>
              <a:t>is a data structure in which only the highest-priority item is accessible (as opposed to the first item entered)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Insertion into a Priority Queue</a:t>
            </a:r>
          </a:p>
        </p:txBody>
      </p:sp>
      <p:pic>
        <p:nvPicPr>
          <p:cNvPr id="176130" name="Picture 2" descr="C:\Documents and Settings\Administrator\My Documents\Koffman\PPTs\JPEGS\JWCL233_Koffman JPG files\ch06\w0158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6375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4000" smtClean="0"/>
              <a:t> </a:t>
            </a:r>
            <a:r>
              <a:rPr lang="en-US" b="1" smtClean="0"/>
              <a:t>Class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724400"/>
          </a:xfrm>
        </p:spPr>
        <p:txBody>
          <a:bodyPr/>
          <a:lstStyle/>
          <a:p>
            <a:r>
              <a:rPr lang="en-US" sz="2400" smtClean="0"/>
              <a:t>C++ provides a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2400" smtClean="0"/>
              <a:t> class that uses the same interface as the queue given in Chapter 6</a:t>
            </a:r>
          </a:p>
          <a:p>
            <a:r>
              <a:rPr lang="en-US" sz="2400" smtClean="0"/>
              <a:t>The differences are in the specification for the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top</a:t>
            </a:r>
            <a:r>
              <a:rPr lang="en-US" sz="2400" smtClean="0"/>
              <a:t> and 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sz="2400" smtClean="0"/>
              <a:t> functions—these are defined to return a largest item in the queue rather than an oldest item</a:t>
            </a:r>
          </a:p>
          <a:p>
            <a:endParaRPr lang="en-US" smtClean="0"/>
          </a:p>
        </p:txBody>
      </p:sp>
      <p:pic>
        <p:nvPicPr>
          <p:cNvPr id="177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3733800"/>
            <a:ext cx="8705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Using a Heap as the Basis of a Priority Queue</a:t>
            </a:r>
            <a:endParaRPr lang="en-US" b="1" dirty="0"/>
          </a:p>
        </p:txBody>
      </p:sp>
      <p:sp>
        <p:nvSpPr>
          <p:cNvPr id="17817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a priority queue, just like a heap, the largest item always is removed first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Because heap insertion and removal is </a:t>
            </a:r>
            <a:br>
              <a:rPr lang="en-US" dirty="0" smtClean="0"/>
            </a:br>
            <a:r>
              <a:rPr lang="en-US" dirty="0" smtClean="0"/>
              <a:t>O(log </a:t>
            </a:r>
            <a:r>
              <a:rPr lang="en-US" i="1" dirty="0" smtClean="0"/>
              <a:t>n</a:t>
            </a:r>
            <a:r>
              <a:rPr lang="en-US" dirty="0" smtClean="0"/>
              <a:t>), a heap can be the basis of a very efficient implementation of a priority queue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We will call our class 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KW::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to differentiate it from </a:t>
            </a:r>
            <a:r>
              <a:rPr lang="en-US" dirty="0" smtClean="0"/>
              <a:t>class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dirty="0"/>
              <a:t> in the C++ standard library, which also uses a heap as </a:t>
            </a:r>
            <a:r>
              <a:rPr lang="en-US" dirty="0" smtClean="0"/>
              <a:t>the basis </a:t>
            </a:r>
            <a:r>
              <a:rPr lang="en-US" dirty="0"/>
              <a:t>of its </a:t>
            </a:r>
            <a:r>
              <a:rPr lang="en-US" dirty="0" smtClean="0"/>
              <a:t>implementation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interfaces for our class and the standard class </a:t>
            </a:r>
            <a:r>
              <a:rPr lang="en-US" dirty="0" smtClean="0"/>
              <a:t>are identical</a:t>
            </a:r>
            <a:r>
              <a:rPr lang="en-US" dirty="0"/>
              <a:t>, but the implementations are slightly </a:t>
            </a:r>
            <a:r>
              <a:rPr lang="en-US" dirty="0" smtClean="0"/>
              <a:t>different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29700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08338"/>
            <a:ext cx="2286000" cy="930275"/>
          </a:xfrm>
          <a:prstGeom prst="borderCallout1">
            <a:avLst>
              <a:gd name="adj1" fmla="val 99017"/>
              <a:gd name="adj2" fmla="val 49695"/>
              <a:gd name="adj3" fmla="val 162530"/>
              <a:gd name="adj4" fmla="val 833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node that has no children is called a </a:t>
            </a:r>
            <a:r>
              <a:rPr lang="en-US" i="1" dirty="0"/>
              <a:t>leaf node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Leaf nodes also are known as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external nodes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nonleaf nodes are known as </a:t>
            </a:r>
            <a:br>
              <a:rPr lang="en-US" dirty="0"/>
            </a:br>
            <a:r>
              <a:rPr lang="en-US" i="1" dirty="0"/>
              <a:t>internal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Using a Heap as the Basis of a Priority Queue (cont.)</a:t>
            </a:r>
            <a:endParaRPr lang="en-US" b="1" dirty="0"/>
          </a:p>
        </p:txBody>
      </p:sp>
      <p:sp>
        <p:nvSpPr>
          <p:cNvPr id="17920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792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To remove an item from the priority queue, we take the first item from the vector; this is the largest item in the max heap</a:t>
            </a:r>
          </a:p>
          <a:p>
            <a:r>
              <a:rPr lang="en-US" smtClean="0"/>
              <a:t>We then remove the last item from the vector and put it into the first position of the vector, overwriting the value currently there </a:t>
            </a:r>
          </a:p>
          <a:p>
            <a:r>
              <a:rPr lang="en-US" smtClean="0"/>
              <a:t>Then following the algorithm for a max heap, we move this item down until it is larger than its children or it has no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Design of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KW::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4000" dirty="0" smtClean="0"/>
              <a:t> </a:t>
            </a:r>
            <a:r>
              <a:rPr lang="en-US" b="1" dirty="0" smtClean="0"/>
              <a:t>Class</a:t>
            </a:r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051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Design of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KW::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4000" dirty="0" smtClean="0"/>
              <a:t> </a:t>
            </a:r>
            <a:r>
              <a:rPr lang="en-US" b="1" dirty="0" smtClean="0"/>
              <a:t>Class (cont.)</a:t>
            </a: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828800"/>
            <a:ext cx="54197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Design of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KW::</a:t>
            </a: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4000" dirty="0" smtClean="0"/>
              <a:t> </a:t>
            </a:r>
            <a:r>
              <a:rPr lang="en-US" b="1" dirty="0" smtClean="0"/>
              <a:t>Class (cont.)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828800"/>
            <a:ext cx="54197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819275"/>
            <a:ext cx="57721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Specifying Defaults for a Template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The template class heading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Container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&gt;,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Compare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::less&lt;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 &gt;</a:t>
            </a:r>
          </a:p>
          <a:p>
            <a:pPr marL="742950" lvl="1" indent="-285750"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prescribes defaults for data types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Container</a:t>
            </a:r>
            <a:r>
              <a:rPr lang="en-US" sz="2200" dirty="0" smtClean="0"/>
              <a:t> (default is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z="2200" dirty="0" smtClean="0"/>
              <a:t>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and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Compare </a:t>
            </a:r>
            <a:r>
              <a:rPr lang="en-US" sz="2200" dirty="0" smtClean="0"/>
              <a:t>(default is operator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less</a:t>
            </a:r>
            <a:r>
              <a:rPr lang="en-US" sz="2200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In an application, the declaration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&lt;string&gt;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pQa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creates a priority queue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pQa</a:t>
            </a:r>
            <a:r>
              <a:rPr lang="en-US" sz="2200" dirty="0" smtClean="0"/>
              <a:t> that uses a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vector</a:t>
            </a:r>
            <a:r>
              <a:rPr lang="en-US" sz="2200" dirty="0" smtClean="0"/>
              <a:t> (the default) for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storage of string data and operator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less</a:t>
            </a:r>
            <a:r>
              <a:rPr lang="en-US" sz="2200" dirty="0" smtClean="0"/>
              <a:t> (the default) for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comparisons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The declaration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&lt;string,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&lt;string&gt; &gt;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pQb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    creates a priority queue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pQb</a:t>
            </a:r>
            <a:r>
              <a:rPr lang="en-US" sz="2200" dirty="0" smtClean="0"/>
              <a:t> that uses a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deque</a:t>
            </a:r>
            <a:r>
              <a:rPr lang="en-US" sz="2200" dirty="0" smtClean="0"/>
              <a:t> for storage of string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/>
              <a:t> </a:t>
            </a:r>
            <a:r>
              <a:rPr lang="en-US" sz="2200" dirty="0" smtClean="0"/>
              <a:t>   data and operator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less</a:t>
            </a:r>
            <a:r>
              <a:rPr lang="en-US" sz="2200" dirty="0" smtClean="0"/>
              <a:t> (the default) for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b="1" smtClean="0"/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8768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Container,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Compare&gt;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Container, Compare&gt;::push(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item)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the_data.push_back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(item);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child = size() - 1;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parent = (child - 1) / 2;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Reheap</a:t>
            </a:r>
            <a:endParaRPr lang="en-US" sz="1600" i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while (parent &gt;= 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   &amp;&amp; comp(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[parent],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[child]))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::swap(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[child],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[parent]);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child = parent;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 parent = (child - 1) / 2;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b="1" smtClean="0"/>
              <a:t>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Container,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Compare&gt;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 Container, Compare&gt;::pop()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if (size() == 1)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the_data.pop_back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return;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::swap(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[0],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[size() - 1]);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the_data.pop_back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parent = 0;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while (true) {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= 2 * parent + 1;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&gt;= size())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  break; // </a:t>
            </a:r>
            <a:r>
              <a:rPr lang="en-US" sz="1500" i="1" dirty="0" smtClean="0">
                <a:latin typeface="Courier New" pitchFamily="49" charset="0"/>
                <a:cs typeface="Courier New" pitchFamily="49" charset="0"/>
              </a:rPr>
              <a:t>out of heap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+ 1;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sz="15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b="1" smtClean="0"/>
              <a:t> Function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531225" cy="4876800"/>
          </a:xfrm>
        </p:spPr>
        <p:txBody>
          <a:bodyPr>
            <a:normAutofit/>
          </a:bodyPr>
          <a:lstStyle/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&lt; size()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&amp;&amp; comp(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]))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//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assert: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is the index of the larger child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if (comp(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[parent],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])) {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::swap(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[parent]);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parent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max_child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else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break;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344488" indent="0">
              <a:buFont typeface="Wingdings" pitchFamily="2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Using a Compare Function Class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When comparing </a:t>
            </a:r>
            <a:r>
              <a:rPr lang="en-US" dirty="0"/>
              <a:t>elements in a priority </a:t>
            </a:r>
            <a:r>
              <a:rPr lang="en-US" dirty="0" smtClean="0"/>
              <a:t>queue, we usually insert objects </a:t>
            </a:r>
            <a:r>
              <a:rPr lang="en-US" dirty="0"/>
              <a:t>that implement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operator&lt; </a:t>
            </a:r>
            <a:r>
              <a:rPr lang="en-US" dirty="0"/>
              <a:t>and use their natural </a:t>
            </a:r>
            <a:r>
              <a:rPr lang="en-US" dirty="0" smtClean="0"/>
              <a:t>ordering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we </a:t>
            </a:r>
            <a:r>
              <a:rPr lang="en-US" dirty="0"/>
              <a:t>may want to </a:t>
            </a:r>
            <a:r>
              <a:rPr lang="en-US" dirty="0" smtClean="0"/>
              <a:t>specify a </a:t>
            </a:r>
            <a:r>
              <a:rPr lang="en-US" dirty="0"/>
              <a:t>different ordering from that defined by the object’s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operator&lt;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files to </a:t>
            </a:r>
            <a:r>
              <a:rPr lang="en-US" dirty="0"/>
              <a:t>be printed may be ordered by their name using the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operator&lt; </a:t>
            </a:r>
            <a:r>
              <a:rPr lang="en-US" dirty="0"/>
              <a:t>function, but </a:t>
            </a:r>
            <a:r>
              <a:rPr lang="en-US" dirty="0" smtClean="0"/>
              <a:t>we may </a:t>
            </a:r>
            <a:r>
              <a:rPr lang="en-US" dirty="0"/>
              <a:t>want to assign priority based on their </a:t>
            </a:r>
            <a:r>
              <a:rPr lang="en-US" dirty="0" smtClean="0"/>
              <a:t>length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To indicate that we want to use an ordering that is different </a:t>
            </a:r>
            <a:r>
              <a:rPr lang="en-US" dirty="0" smtClean="0"/>
              <a:t>from </a:t>
            </a:r>
            <a:r>
              <a:rPr lang="en-US" dirty="0"/>
              <a:t>the natural </a:t>
            </a:r>
            <a:r>
              <a:rPr lang="en-US" dirty="0" smtClean="0"/>
              <a:t>ordering for </a:t>
            </a:r>
            <a:r>
              <a:rPr lang="en-US" dirty="0"/>
              <a:t>the objects in our heap, </a:t>
            </a:r>
            <a:r>
              <a:rPr lang="en-US" dirty="0" smtClean="0"/>
              <a:t>we </a:t>
            </a:r>
            <a:r>
              <a:rPr lang="en-US" dirty="0"/>
              <a:t>provide a template argument that is a </a:t>
            </a:r>
            <a:r>
              <a:rPr lang="en-US" dirty="0" smtClean="0"/>
              <a:t>function class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This </a:t>
            </a:r>
            <a:r>
              <a:rPr lang="en-US" dirty="0"/>
              <a:t>function class’s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operator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 smtClean="0"/>
              <a:t>performs </a:t>
            </a:r>
            <a:r>
              <a:rPr lang="en-US" dirty="0"/>
              <a:t>the </a:t>
            </a:r>
            <a:r>
              <a:rPr lang="en-US" dirty="0" smtClean="0"/>
              <a:t>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sz="4000" smtClean="0"/>
              <a:t> </a:t>
            </a:r>
            <a:r>
              <a:rPr lang="en-US" b="1" smtClean="0"/>
              <a:t>Example</a:t>
            </a:r>
          </a:p>
        </p:txBody>
      </p:sp>
      <p:sp>
        <p:nvSpPr>
          <p:cNvPr id="18841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class </a:t>
            </a:r>
            <a:r>
              <a:rPr lang="en-US" sz="2300" dirty="0" err="1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dirty="0"/>
              <a:t> is used to define documents to be </a:t>
            </a:r>
            <a:r>
              <a:rPr lang="en-US" dirty="0" smtClean="0"/>
              <a:t>printed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This class implements </a:t>
            </a:r>
            <a:r>
              <a:rPr lang="en-US" sz="2300" dirty="0" smtClean="0">
                <a:latin typeface="Courier New" pitchFamily="49" charset="0"/>
                <a:cs typeface="Courier New" pitchFamily="49" charset="0"/>
              </a:rPr>
              <a:t>operator</a:t>
            </a:r>
            <a:r>
              <a:rPr lang="en-US" sz="23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/>
              <a:t>, but its </a:t>
            </a:r>
            <a:r>
              <a:rPr lang="en-US" sz="2300" dirty="0">
                <a:latin typeface="Courier New" pitchFamily="49" charset="0"/>
                <a:cs typeface="Courier New" pitchFamily="49" charset="0"/>
              </a:rPr>
              <a:t>operator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&lt; </a:t>
            </a:r>
            <a:r>
              <a:rPr lang="en-US" dirty="0"/>
              <a:t>function performs a </a:t>
            </a:r>
            <a:r>
              <a:rPr lang="en-US" dirty="0" smtClean="0"/>
              <a:t>lexical comparison </a:t>
            </a:r>
            <a:r>
              <a:rPr lang="en-US" dirty="0"/>
              <a:t>of document </a:t>
            </a:r>
            <a:r>
              <a:rPr lang="en-US" dirty="0" smtClean="0"/>
              <a:t>names; however,  we want </a:t>
            </a:r>
            <a:r>
              <a:rPr lang="en-US" dirty="0"/>
              <a:t>the print order to be a function of the file size and time </a:t>
            </a:r>
            <a:r>
              <a:rPr lang="en-US" dirty="0" smtClean="0"/>
              <a:t>submitted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class has </a:t>
            </a:r>
            <a:r>
              <a:rPr lang="en-US" dirty="0"/>
              <a:t>a </a:t>
            </a:r>
            <a:r>
              <a:rPr lang="en-US" sz="2300" dirty="0" err="1">
                <a:latin typeface="Courier New" pitchFamily="49" charset="0"/>
                <a:cs typeface="Courier New" pitchFamily="49" charset="0"/>
              </a:rPr>
              <a:t>get_size</a:t>
            </a:r>
            <a:r>
              <a:rPr lang="en-US" dirty="0"/>
              <a:t> function that gives the number of bytes to be transmitted to </a:t>
            </a:r>
            <a:r>
              <a:rPr lang="en-US" dirty="0" smtClean="0"/>
              <a:t>the printer</a:t>
            </a:r>
            <a:r>
              <a:rPr lang="en-US" dirty="0"/>
              <a:t>, and a </a:t>
            </a:r>
            <a:r>
              <a:rPr lang="en-US" sz="2300" dirty="0" err="1">
                <a:latin typeface="Courier New" pitchFamily="49" charset="0"/>
                <a:cs typeface="Courier New" pitchFamily="49" charset="0"/>
              </a:rPr>
              <a:t>get_time_stamp</a:t>
            </a:r>
            <a:r>
              <a:rPr lang="en-US" dirty="0"/>
              <a:t> function that gets the time that the print job was </a:t>
            </a:r>
            <a:r>
              <a:rPr lang="en-US" dirty="0" smtClean="0"/>
              <a:t>submitted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By using a </a:t>
            </a:r>
            <a:r>
              <a:rPr lang="en-US" dirty="0"/>
              <a:t>priority value that is a </a:t>
            </a:r>
            <a:r>
              <a:rPr lang="en-US" dirty="0" smtClean="0"/>
              <a:t>combination of size and time, </a:t>
            </a:r>
            <a:r>
              <a:rPr lang="en-US" dirty="0"/>
              <a:t>we achieve a balanced usage of the </a:t>
            </a:r>
            <a:r>
              <a:rPr lang="en-US" dirty="0" smtClean="0"/>
              <a:t>printer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0724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79925" cy="974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sz="4000" dirty="0" smtClean="0"/>
              <a:t> </a:t>
            </a:r>
            <a:r>
              <a:rPr lang="en-US" b="1" dirty="0" smtClean="0"/>
              <a:t>Example (cont.)</a:t>
            </a:r>
            <a:endParaRPr lang="en-US" b="1" dirty="0"/>
          </a:p>
        </p:txBody>
      </p:sp>
      <p:sp>
        <p:nvSpPr>
          <p:cNvPr id="1894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894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0088" y="1600200"/>
            <a:ext cx="52292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dirty="0"/>
              <a:t> </a:t>
            </a:r>
            <a:r>
              <a:rPr lang="en-US" b="1" dirty="0"/>
              <a:t>Example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 the client program, we use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vector&lt;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Print_Document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&gt;,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Compare_Print_Documents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print_queue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	to create a print queue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b="1" smtClean="0">
                <a:latin typeface="Courier New" pitchFamily="49" charset="0"/>
                <a:cs typeface="Courier New" pitchFamily="49" charset="0"/>
              </a:rPr>
              <a:t>std::less </a:t>
            </a:r>
            <a:r>
              <a:rPr lang="en-US" b="1" smtClean="0"/>
              <a:t>Function Class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smtClean="0"/>
              <a:t>If a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Compare</a:t>
            </a:r>
            <a:r>
              <a:rPr lang="en-US" sz="2700" smtClean="0"/>
              <a:t> function class is not provided when 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priority_queue</a:t>
            </a:r>
            <a:r>
              <a:rPr lang="en-US" sz="2700" smtClean="0"/>
              <a:t> is declared, the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std::less </a:t>
            </a:r>
            <a:r>
              <a:rPr lang="en-US" sz="2700" smtClean="0"/>
              <a:t>class is used 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This template class is defined in the header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&lt;functional&gt; </a:t>
            </a:r>
            <a:r>
              <a:rPr lang="en-US" sz="2700" smtClean="0"/>
              <a:t>and it has a definition that is equivalent to the following: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template&lt;typename value_type&gt;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struct less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bool operator()(const value_type&amp; left,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			  const value_type&amp; right)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  return left &lt; right;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8.6</a:t>
            </a:r>
          </a:p>
        </p:txBody>
      </p:sp>
      <p:sp>
        <p:nvSpPr>
          <p:cNvPr id="1925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Huffman Trees</a:t>
            </a:r>
          </a:p>
        </p:txBody>
      </p:sp>
      <p:sp>
        <p:nvSpPr>
          <p:cNvPr id="19251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19251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Huffman tree can be implemented using a binary tree and a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priority_queue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straight binary encoding of an alphabet assigns a unique binary number </a:t>
            </a:r>
            <a:r>
              <a:rPr lang="en-US" i="1" dirty="0" smtClean="0"/>
              <a:t>k</a:t>
            </a:r>
            <a:r>
              <a:rPr lang="en-US" dirty="0" smtClean="0"/>
              <a:t> to each symbol in the alphabet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endParaRPr lang="en-US" i="1" baseline="-25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ASCII is an example of such a coding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ASCII has 256 possible characters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length of a message would be 8 x </a:t>
            </a:r>
            <a:r>
              <a:rPr lang="en-US" i="1" dirty="0" smtClean="0"/>
              <a:t>n</a:t>
            </a:r>
            <a:r>
              <a:rPr lang="en-US" dirty="0" smtClean="0"/>
              <a:t> where </a:t>
            </a:r>
            <a:r>
              <a:rPr lang="en-US" i="1" dirty="0" smtClean="0"/>
              <a:t>n</a:t>
            </a:r>
            <a:r>
              <a:rPr lang="en-US" dirty="0" smtClean="0"/>
              <a:t> is the total number of character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message “go eagles” requires 9 x 8 or 72 bits in ASCII but only 38 bits using Huffman coding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Trees (cont.)</a:t>
            </a:r>
          </a:p>
        </p:txBody>
      </p:sp>
      <p:pic>
        <p:nvPicPr>
          <p:cNvPr id="194562" name="Picture 2" descr="C:\Documents and Settings\Administrator\My Documents\Koffman\PPTs\Koffman_Digital Request 150 DPI JPEG\Ch06\Table 6.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8090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Trees (cont.)</a:t>
            </a:r>
          </a:p>
        </p:txBody>
      </p:sp>
      <p:pic>
        <p:nvPicPr>
          <p:cNvPr id="195586" name="Picture 5"/>
          <p:cNvPicPr>
            <a:picLocks noChangeAspect="1" noChangeArrowheads="1"/>
          </p:cNvPicPr>
          <p:nvPr/>
        </p:nvPicPr>
        <p:blipFill>
          <a:blip r:embed="rId3"/>
          <a:srcRect t="4277"/>
          <a:stretch>
            <a:fillRect/>
          </a:stretch>
        </p:blipFill>
        <p:spPr bwMode="auto">
          <a:xfrm>
            <a:off x="838200" y="1528763"/>
            <a:ext cx="7648575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Building a Custom Huffman Tree</a:t>
            </a:r>
          </a:p>
        </p:txBody>
      </p:sp>
      <p:sp>
        <p:nvSpPr>
          <p:cNvPr id="1976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9763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Suppose we want to build a custom Huffman tree for a file</a:t>
            </a:r>
          </a:p>
          <a:p>
            <a:r>
              <a:rPr lang="en-US" b="1" smtClean="0"/>
              <a:t>Input</a:t>
            </a:r>
            <a:r>
              <a:rPr lang="en-US" smtClean="0"/>
              <a:t>: a vector of objects such that each object contains a symbol occurring in that file and the frequency of occurrence (weight) for the symbol in that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1986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node will have storage for two data items: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the weight of the node 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the symbol associated with the node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symbols will be stored in leaf nodes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For nodes that are not leaf nodes, the symbol part has no meaning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weight of a leaf node will be the frequency of the symbol stored at that node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weight of an interior node will be the sum of frequencies of all leaf nodes in the subtree rooted at the interior node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19968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9968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b="1" smtClean="0"/>
              <a:t>Analysis</a:t>
            </a:r>
            <a:r>
              <a:rPr lang="en-US" smtClean="0"/>
              <a:t>: </a:t>
            </a:r>
          </a:p>
          <a:p>
            <a:pPr lvl="1"/>
            <a:r>
              <a:rPr lang="en-US" smtClean="0"/>
              <a:t>The internal node with leaf nodes c and u (on the left), would have a weight of 45 (22 + 23)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199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071813"/>
            <a:ext cx="68214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1748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990600" y="2674938"/>
            <a:ext cx="2027238" cy="930275"/>
          </a:xfrm>
          <a:prstGeom prst="borderCallout1">
            <a:avLst>
              <a:gd name="adj1" fmla="val 51964"/>
              <a:gd name="adj2" fmla="val 102089"/>
              <a:gd name="adj3" fmla="val 69808"/>
              <a:gd name="adj4" fmla="val 144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dog is the parent of cat in this tree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79925" cy="974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2007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200708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b="1" smtClean="0"/>
              <a:t>Analysis</a:t>
            </a:r>
            <a:r>
              <a:rPr lang="en-US" smtClean="0"/>
              <a:t>: </a:t>
            </a:r>
          </a:p>
          <a:p>
            <a:pPr lvl="1"/>
            <a:r>
              <a:rPr lang="en-US" smtClean="0"/>
              <a:t>A priority queue will be the key data structure in our Huffman tree</a:t>
            </a:r>
          </a:p>
          <a:p>
            <a:pPr lvl="1"/>
            <a:r>
              <a:rPr lang="en-US" smtClean="0"/>
              <a:t>We will store individual symbols and subtrees of multiple symbols in order by their priority (frequency of occurrence)</a:t>
            </a:r>
          </a:p>
          <a:p>
            <a:pPr lvl="1"/>
            <a:r>
              <a:rPr lang="en-US" smtClean="0"/>
              <a:t>We want to remove symbols that occur less frequently first, because they should be lower down in the Huffman tree we are constructing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20173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smtClean="0"/>
              <a:t>Analysis</a:t>
            </a:r>
            <a:r>
              <a:rPr lang="en-US" dirty="0" smtClean="0"/>
              <a:t>: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To build a Huffman tree, we start by inserting trees with just leaf nodes in a </a:t>
            </a:r>
            <a:r>
              <a:rPr lang="en-US" dirty="0" smtClean="0"/>
              <a:t>priority queue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Each </a:t>
            </a:r>
            <a:r>
              <a:rPr lang="en-US" dirty="0"/>
              <a:t>leaf node will store a symbol and its </a:t>
            </a:r>
            <a:r>
              <a:rPr lang="en-US" dirty="0" smtClean="0"/>
              <a:t>weight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</a:t>
            </a:r>
            <a:r>
              <a:rPr lang="en-US" dirty="0"/>
              <a:t>queue elements </a:t>
            </a:r>
            <a:r>
              <a:rPr lang="en-US" dirty="0" smtClean="0"/>
              <a:t>will be </a:t>
            </a:r>
            <a:r>
              <a:rPr lang="en-US" dirty="0"/>
              <a:t>ordered so that the leaf node with smallest weight (lowest frequency) is </a:t>
            </a:r>
            <a:r>
              <a:rPr lang="en-US" dirty="0" smtClean="0"/>
              <a:t>removed first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 smtClean="0"/>
          </a:p>
          <a:p>
            <a:pPr marL="4572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To </a:t>
            </a:r>
            <a:r>
              <a:rPr lang="en-US" dirty="0"/>
              <a:t>represent the tree referenced by a queue element</a:t>
            </a:r>
            <a:r>
              <a:rPr lang="en-US" dirty="0" smtClean="0"/>
              <a:t>, we </a:t>
            </a:r>
            <a:r>
              <a:rPr lang="en-US" dirty="0"/>
              <a:t>list the root node information for that </a:t>
            </a:r>
            <a:r>
              <a:rPr lang="en-US" dirty="0" smtClean="0"/>
              <a:t>tree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 </a:t>
            </a:r>
            <a:r>
              <a:rPr lang="en-US" dirty="0"/>
              <a:t>queue elements are shown in </a:t>
            </a:r>
            <a:r>
              <a:rPr lang="en-US" dirty="0" smtClean="0"/>
              <a:t>priority order</a:t>
            </a:r>
            <a:endParaRPr lang="en-US" dirty="0"/>
          </a:p>
        </p:txBody>
      </p:sp>
      <p:pic>
        <p:nvPicPr>
          <p:cNvPr id="201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4267200"/>
            <a:ext cx="1600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20275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2756" name="Picture 2" descr="C:\Documents and Settings\Administrator\My Documents\Koffman\PPTs\JPEGS\JWCL233_Koffman JPG files\ch06\w016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1997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3" descr="C:\Documents and Settings\Administrator\My Documents\Koffman\PPTs\JPEGS\JWCL233_Koffman JPG files\ch06\w0161-n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438400"/>
            <a:ext cx="1295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8" name="Picture 4" descr="C:\Documents and Settings\Administrator\My Documents\Koffman\PPTs\JPEGS\JWCL233_Koffman JPG files\ch06\w0162-n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581400"/>
            <a:ext cx="1143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9" name="Picture 5" descr="C:\Documents and Settings\Administrator\My Documents\Koffman\PPTs\JPEGS\JWCL233_Koffman JPG files\ch06\w0163-n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40163"/>
            <a:ext cx="12192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Building a Custom Huffman Tree (cont.)</a:t>
            </a:r>
            <a:endParaRPr lang="en-US" b="1" dirty="0"/>
          </a:p>
        </p:txBody>
      </p:sp>
      <p:sp>
        <p:nvSpPr>
          <p:cNvPr id="20377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3780" name="Picture 3" descr="C:\Documents and Settings\Administrator\My Documents\Koffman\PPTs\JPEGS\JWCL233_Koffman JPG files\ch06\w016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25146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1" name="Picture 4" descr="C:\Documents and Settings\Administrator\My Documents\Koffman\PPTs\Koffman_Digital Request 150 DPI JPEG\Ch06\Table 6.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34178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Design</a:t>
            </a:r>
            <a:endParaRPr lang="en-US" smtClean="0"/>
          </a:p>
        </p:txBody>
      </p:sp>
      <p:sp>
        <p:nvSpPr>
          <p:cNvPr id="20480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48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2233613"/>
            <a:ext cx="8658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Design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Algorithm for Building a Huffman Tree</a:t>
            </a:r>
          </a:p>
          <a:p>
            <a:pPr marL="569913" indent="-569913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1.   Construct a set of trees with root nodes that contain each of the </a:t>
            </a:r>
            <a:r>
              <a:rPr lang="en-US" dirty="0" smtClean="0"/>
              <a:t>individual symbols </a:t>
            </a:r>
            <a:r>
              <a:rPr lang="en-US" dirty="0"/>
              <a:t>and their weights.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2.   Place the set of trees into a priority </a:t>
            </a:r>
            <a:r>
              <a:rPr lang="en-US" dirty="0" smtClean="0"/>
              <a:t>queue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3.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the priority queue has more than one item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4. 	Remove </a:t>
            </a:r>
            <a:r>
              <a:rPr lang="en-US" dirty="0"/>
              <a:t>the two trees with the smallest </a:t>
            </a:r>
            <a:r>
              <a:rPr lang="en-US" dirty="0" smtClean="0"/>
              <a:t>weights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5</a:t>
            </a:r>
            <a:r>
              <a:rPr lang="en-US" dirty="0"/>
              <a:t>. 	</a:t>
            </a:r>
            <a:r>
              <a:rPr lang="en-US" dirty="0" smtClean="0"/>
              <a:t>Combine </a:t>
            </a:r>
            <a:r>
              <a:rPr lang="en-US" dirty="0"/>
              <a:t>them into a new binary tree in which the </a:t>
            </a:r>
            <a:r>
              <a:rPr lang="en-US" dirty="0" smtClean="0"/>
              <a:t>	weight </a:t>
            </a:r>
            <a:r>
              <a:rPr lang="en-US" dirty="0"/>
              <a:t>of the </a:t>
            </a:r>
            <a:r>
              <a:rPr lang="en-US" dirty="0" smtClean="0"/>
              <a:t>tree root </a:t>
            </a:r>
            <a:r>
              <a:rPr lang="en-US" dirty="0"/>
              <a:t>is the sum of the weights of </a:t>
            </a:r>
            <a:r>
              <a:rPr lang="en-US" dirty="0" smtClean="0"/>
              <a:t>	its children</a:t>
            </a:r>
            <a:endParaRPr lang="en-US" dirty="0"/>
          </a:p>
          <a:p>
            <a:pPr marL="1035050" indent="-103505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6. </a:t>
            </a:r>
            <a:r>
              <a:rPr lang="en-US" dirty="0" smtClean="0"/>
              <a:t>      Insert </a:t>
            </a:r>
            <a:r>
              <a:rPr lang="en-US" dirty="0"/>
              <a:t>the newly created tree back into the priority </a:t>
            </a:r>
            <a:r>
              <a:rPr lang="en-US" dirty="0" smtClean="0"/>
              <a:t>queue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20582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Implementation</a:t>
            </a:r>
          </a:p>
        </p:txBody>
      </p:sp>
      <p:sp>
        <p:nvSpPr>
          <p:cNvPr id="20685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68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909763"/>
            <a:ext cx="5581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Implementation (cont.)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1619250"/>
            <a:ext cx="5311775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Testing</a:t>
            </a:r>
          </a:p>
        </p:txBody>
      </p:sp>
      <p:sp>
        <p:nvSpPr>
          <p:cNvPr id="20992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09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147888"/>
            <a:ext cx="5295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Testing (cont.)</a:t>
            </a: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2109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866900"/>
            <a:ext cx="5934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2772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457200" y="3238500"/>
            <a:ext cx="2027238" cy="930275"/>
          </a:xfrm>
          <a:prstGeom prst="borderCallout1">
            <a:avLst>
              <a:gd name="adj1" fmla="val 51964"/>
              <a:gd name="adj2" fmla="val 102089"/>
              <a:gd name="adj3" fmla="val 76728"/>
              <a:gd name="adj4" fmla="val 128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cat is the parent of canine in this tree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79925" cy="974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Chapter Objectives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To learn how to use a tree to represent a hierarchical organization of information</a:t>
            </a:r>
          </a:p>
          <a:p>
            <a:r>
              <a:rPr lang="en-US" smtClean="0"/>
              <a:t>To learn how to use recursion to process trees</a:t>
            </a:r>
          </a:p>
          <a:p>
            <a:r>
              <a:rPr lang="en-US" smtClean="0"/>
              <a:t>To understand the different ways of traversing a tree</a:t>
            </a:r>
          </a:p>
          <a:p>
            <a:r>
              <a:rPr lang="en-US" smtClean="0"/>
              <a:t>To understand the differences between binary trees, binary search trees, and heaps</a:t>
            </a:r>
          </a:p>
          <a:p>
            <a:r>
              <a:rPr lang="en-US" smtClean="0"/>
              <a:t>To learn how to implement binary trees, binary search trees, and heaps using linked data structures and arrays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3796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381000" y="3505200"/>
            <a:ext cx="2027238" cy="930275"/>
          </a:xfrm>
          <a:prstGeom prst="borderCallout1">
            <a:avLst>
              <a:gd name="adj1" fmla="val 51964"/>
              <a:gd name="adj2" fmla="val 102089"/>
              <a:gd name="adj3" fmla="val 126549"/>
              <a:gd name="adj4" fmla="val 109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canine is a </a:t>
            </a:r>
            <a:r>
              <a:rPr lang="en-US" i="1" dirty="0"/>
              <a:t>descendant</a:t>
            </a:r>
            <a:r>
              <a:rPr lang="en-US" dirty="0"/>
              <a:t> of cat in this tree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79925" cy="974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4820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104900" y="2674938"/>
            <a:ext cx="2027238" cy="930275"/>
          </a:xfrm>
          <a:prstGeom prst="borderCallout1">
            <a:avLst>
              <a:gd name="adj1" fmla="val 51964"/>
              <a:gd name="adj2" fmla="val 102089"/>
              <a:gd name="adj3" fmla="val 71193"/>
              <a:gd name="adj4" fmla="val 143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dog is an </a:t>
            </a:r>
            <a:r>
              <a:rPr lang="en-US" i="1" dirty="0"/>
              <a:t>ancestor</a:t>
            </a:r>
            <a:r>
              <a:rPr lang="en-US" dirty="0"/>
              <a:t> of canine in this tree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4800600"/>
            <a:ext cx="4479925" cy="974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 generalization of the parent-child relationship is the  </a:t>
            </a:r>
            <a:br>
              <a:rPr lang="en-US" dirty="0"/>
            </a:br>
            <a:r>
              <a:rPr lang="en-US" i="1" dirty="0"/>
              <a:t>ancestor-descendant 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5844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300" y="4648200"/>
            <a:ext cx="2286000" cy="1014413"/>
          </a:xfrm>
          <a:prstGeom prst="borderCallout1">
            <a:avLst>
              <a:gd name="adj1" fmla="val 46428"/>
              <a:gd name="adj2" fmla="val -2699"/>
              <a:gd name="adj3" fmla="val 4764"/>
              <a:gd name="adj4" fmla="val -7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</a:t>
            </a:r>
            <a:r>
              <a:rPr lang="en-US" i="1" dirty="0"/>
              <a:t>subtree</a:t>
            </a:r>
            <a:r>
              <a:rPr lang="en-US" dirty="0"/>
              <a:t> of a node is a tree whose root is a child of that node</a:t>
            </a:r>
            <a:endParaRPr lang="en-US" i="1" dirty="0"/>
          </a:p>
        </p:txBody>
      </p:sp>
      <p:sp>
        <p:nvSpPr>
          <p:cNvPr id="12" name="Oval 11"/>
          <p:cNvSpPr/>
          <p:nvPr/>
        </p:nvSpPr>
        <p:spPr>
          <a:xfrm>
            <a:off x="1600200" y="3406775"/>
            <a:ext cx="2819400" cy="246062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6868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300" y="4732338"/>
            <a:ext cx="2286000" cy="1058862"/>
          </a:xfrm>
          <a:prstGeom prst="borderCallout1">
            <a:avLst>
              <a:gd name="adj1" fmla="val 46428"/>
              <a:gd name="adj2" fmla="val -2699"/>
              <a:gd name="adj3" fmla="val 7532"/>
              <a:gd name="adj4" fmla="val -24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</a:t>
            </a:r>
            <a:r>
              <a:rPr lang="en-US" i="1" dirty="0"/>
              <a:t>subtree</a:t>
            </a:r>
            <a:r>
              <a:rPr lang="en-US" dirty="0"/>
              <a:t> of a node is a tree whose root is a child of that node</a:t>
            </a:r>
            <a:endParaRPr lang="en-US" i="1" dirty="0"/>
          </a:p>
        </p:txBody>
      </p:sp>
      <p:sp>
        <p:nvSpPr>
          <p:cNvPr id="12" name="Oval 11"/>
          <p:cNvSpPr/>
          <p:nvPr/>
        </p:nvSpPr>
        <p:spPr>
          <a:xfrm>
            <a:off x="4724400" y="3595688"/>
            <a:ext cx="1752600" cy="12049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6210300" y="4648200"/>
            <a:ext cx="2286000" cy="1014413"/>
          </a:xfrm>
          <a:prstGeom prst="borderCallout1">
            <a:avLst>
              <a:gd name="adj1" fmla="val 46428"/>
              <a:gd name="adj2" fmla="val -2699"/>
              <a:gd name="adj3" fmla="val 26907"/>
              <a:gd name="adj4" fmla="val -112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</a:t>
            </a:r>
            <a:r>
              <a:rPr lang="en-US" i="1" dirty="0"/>
              <a:t>subtree</a:t>
            </a:r>
            <a:r>
              <a:rPr lang="en-US" dirty="0"/>
              <a:t> of a node is a tree whose root is a child of that node</a:t>
            </a:r>
            <a:endParaRPr lang="en-US" i="1" dirty="0"/>
          </a:p>
        </p:txBody>
      </p:sp>
      <p:sp>
        <p:nvSpPr>
          <p:cNvPr id="12" name="Oval 11"/>
          <p:cNvSpPr/>
          <p:nvPr/>
        </p:nvSpPr>
        <p:spPr>
          <a:xfrm>
            <a:off x="1866900" y="4357688"/>
            <a:ext cx="1752600" cy="120491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level of a node</a:t>
            </a:r>
            <a:r>
              <a:rPr lang="en-US" dirty="0">
                <a:solidFill>
                  <a:prstClr val="white"/>
                </a:solidFill>
              </a:rPr>
              <a:t> is determined by its distance from the root</a:t>
            </a:r>
            <a:endParaRPr lang="en-US" i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39940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2743200"/>
            <a:ext cx="2209800" cy="2454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level of a node</a:t>
            </a:r>
            <a:r>
              <a:rPr lang="en-US" dirty="0">
                <a:solidFill>
                  <a:prstClr val="white"/>
                </a:solidFill>
              </a:rPr>
              <a:t> is its distance from the root plus 1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2576513" y="31400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1</a:t>
            </a:r>
          </a:p>
        </p:txBody>
      </p:sp>
      <p:sp>
        <p:nvSpPr>
          <p:cNvPr id="39944" name="TextBox 16"/>
          <p:cNvSpPr txBox="1">
            <a:spLocks noChangeArrowheads="1"/>
          </p:cNvSpPr>
          <p:nvPr/>
        </p:nvSpPr>
        <p:spPr bwMode="auto">
          <a:xfrm>
            <a:off x="1638300" y="3902075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2</a:t>
            </a:r>
          </a:p>
        </p:txBody>
      </p:sp>
      <p:sp>
        <p:nvSpPr>
          <p:cNvPr id="39945" name="TextBox 17"/>
          <p:cNvSpPr txBox="1">
            <a:spLocks noChangeArrowheads="1"/>
          </p:cNvSpPr>
          <p:nvPr/>
        </p:nvSpPr>
        <p:spPr bwMode="auto">
          <a:xfrm>
            <a:off x="762000" y="46640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3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438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675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40964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6775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level of a node</a:t>
            </a:r>
            <a:r>
              <a:rPr lang="en-US" dirty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2576513" y="31400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1</a:t>
            </a:r>
          </a:p>
        </p:txBody>
      </p:sp>
      <p:sp>
        <p:nvSpPr>
          <p:cNvPr id="40968" name="TextBox 16"/>
          <p:cNvSpPr txBox="1">
            <a:spLocks noChangeArrowheads="1"/>
          </p:cNvSpPr>
          <p:nvPr/>
        </p:nvSpPr>
        <p:spPr bwMode="auto">
          <a:xfrm>
            <a:off x="1638300" y="3902075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2</a:t>
            </a:r>
          </a:p>
        </p:txBody>
      </p:sp>
      <p:sp>
        <p:nvSpPr>
          <p:cNvPr id="40969" name="TextBox 17"/>
          <p:cNvSpPr txBox="1">
            <a:spLocks noChangeArrowheads="1"/>
          </p:cNvSpPr>
          <p:nvPr/>
        </p:nvSpPr>
        <p:spPr bwMode="auto">
          <a:xfrm>
            <a:off x="762000" y="46640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3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438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675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41988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406775"/>
            <a:ext cx="2209800" cy="12573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level of a node</a:t>
            </a:r>
            <a:r>
              <a:rPr lang="en-US" dirty="0">
                <a:solidFill>
                  <a:prstClr val="white"/>
                </a:solidFill>
              </a:rPr>
              <a:t> is defined recursively</a:t>
            </a: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2576513" y="31400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1</a:t>
            </a:r>
          </a:p>
        </p:txBody>
      </p:sp>
      <p:sp>
        <p:nvSpPr>
          <p:cNvPr id="41992" name="TextBox 16"/>
          <p:cNvSpPr txBox="1">
            <a:spLocks noChangeArrowheads="1"/>
          </p:cNvSpPr>
          <p:nvPr/>
        </p:nvSpPr>
        <p:spPr bwMode="auto">
          <a:xfrm>
            <a:off x="1638300" y="3902075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2</a:t>
            </a:r>
          </a:p>
        </p:txBody>
      </p: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762000" y="4664075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Level 3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143000" y="4516438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3000" y="3749675"/>
            <a:ext cx="51054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11"/>
          <p:cNvSpPr txBox="1">
            <a:spLocks noChangeArrowheads="1"/>
          </p:cNvSpPr>
          <p:nvPr/>
        </p:nvSpPr>
        <p:spPr bwMode="auto">
          <a:xfrm>
            <a:off x="3505200" y="5334000"/>
            <a:ext cx="5029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/>
              <a:t>If node </a:t>
            </a:r>
            <a:r>
              <a:rPr lang="en-US" i="1"/>
              <a:t>n</a:t>
            </a:r>
            <a:r>
              <a:rPr lang="en-US"/>
              <a:t> is the root of tree T, its level is 1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/>
              <a:t>If node </a:t>
            </a:r>
            <a:r>
              <a:rPr lang="en-US" i="1"/>
              <a:t>n</a:t>
            </a:r>
            <a:r>
              <a:rPr lang="en-US"/>
              <a:t> is not the root of tree T, its level is </a:t>
            </a:r>
            <a:br>
              <a:rPr lang="en-US"/>
            </a:br>
            <a:r>
              <a:rPr lang="en-US"/>
              <a:t>1 + the level of its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63813"/>
            <a:ext cx="2057400" cy="179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height of a tree</a:t>
            </a:r>
            <a:r>
              <a:rPr lang="en-US" dirty="0">
                <a:solidFill>
                  <a:prstClr val="white"/>
                </a:solidFill>
              </a:rPr>
              <a:t> is the number of nodes in the longest path from the root node to a leaf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Chapter Objectives (cont.)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To learn how to use a binary search tree to store information so that it can be retrieved in an efficient manner</a:t>
            </a:r>
          </a:p>
          <a:p>
            <a:r>
              <a:rPr lang="en-US" smtClean="0"/>
              <a:t>To learn how to use a Huffman tree to encode characters using fewer bits than ASCII or Unicode, resulting in smaller files and reduced storage requirements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898989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  <p:grpSp>
        <p:nvGrpSpPr>
          <p:cNvPr id="44036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</a:rPr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2563813"/>
            <a:ext cx="2057400" cy="179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The </a:t>
            </a:r>
            <a:r>
              <a:rPr lang="en-US" i="1" dirty="0">
                <a:solidFill>
                  <a:prstClr val="white"/>
                </a:solidFill>
              </a:rPr>
              <a:t>height of a tree</a:t>
            </a:r>
            <a:r>
              <a:rPr lang="en-US" dirty="0">
                <a:solidFill>
                  <a:prstClr val="white"/>
                </a:solidFill>
              </a:rPr>
              <a:t> is the number of nodes in the longest path from the root node to a leaf node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81800" y="3276600"/>
            <a:ext cx="1752600" cy="138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height of this tree is 3</a:t>
            </a:r>
          </a:p>
        </p:txBody>
      </p:sp>
      <p:cxnSp>
        <p:nvCxnSpPr>
          <p:cNvPr id="14" name="Elbow Connector 13"/>
          <p:cNvCxnSpPr>
            <a:stCxn id="10" idx="1"/>
          </p:cNvCxnSpPr>
          <p:nvPr/>
        </p:nvCxnSpPr>
        <p:spPr>
          <a:xfrm rot="10800000">
            <a:off x="5165725" y="3276600"/>
            <a:ext cx="1616075" cy="693738"/>
          </a:xfrm>
          <a:prstGeom prst="bentConnector3">
            <a:avLst>
              <a:gd name="adj1" fmla="val 376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3505200" y="3970338"/>
            <a:ext cx="2667000" cy="960437"/>
          </a:xfrm>
          <a:prstGeom prst="bentConnector3">
            <a:avLst>
              <a:gd name="adj1" fmla="val -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Binary Trees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In a binary tree, each node has two subtrees</a:t>
            </a:r>
          </a:p>
          <a:p>
            <a:r>
              <a:rPr lang="en-US" smtClean="0"/>
              <a:t>A set of nodes </a:t>
            </a:r>
            <a:r>
              <a:rPr lang="en-US" i="1" smtClean="0"/>
              <a:t>T</a:t>
            </a:r>
            <a:r>
              <a:rPr lang="en-US" smtClean="0"/>
              <a:t> is a binary tree if either of the following is true:</a:t>
            </a:r>
          </a:p>
          <a:p>
            <a:pPr lvl="1"/>
            <a:r>
              <a:rPr lang="en-US" smtClean="0"/>
              <a:t>T is empty</a:t>
            </a:r>
          </a:p>
          <a:p>
            <a:pPr lvl="1"/>
            <a:r>
              <a:rPr lang="en-US" smtClean="0"/>
              <a:t>If T is not empty, it has a root node </a:t>
            </a:r>
            <a:r>
              <a:rPr lang="en-US" i="1" smtClean="0"/>
              <a:t>r</a:t>
            </a:r>
            <a:r>
              <a:rPr lang="en-US" smtClean="0"/>
              <a:t> with 0, 1, or 2 nonempty binary subtrees whose roots are connected to</a:t>
            </a:r>
            <a:r>
              <a:rPr lang="en-US" i="1" smtClean="0"/>
              <a:t> r </a:t>
            </a:r>
            <a:r>
              <a:rPr lang="en-US" smtClean="0"/>
              <a:t>by a branch</a:t>
            </a:r>
          </a:p>
          <a:p>
            <a:r>
              <a:rPr lang="en-US" smtClean="0"/>
              <a:t>(T</a:t>
            </a:r>
            <a:r>
              <a:rPr lang="en-US" baseline="-25000" smtClean="0"/>
              <a:t>L</a:t>
            </a:r>
            <a:r>
              <a:rPr lang="en-US" smtClean="0"/>
              <a:t> = left subtree;  T</a:t>
            </a:r>
            <a:r>
              <a:rPr lang="en-US" baseline="-25000" smtClean="0"/>
              <a:t>R</a:t>
            </a:r>
            <a:r>
              <a:rPr lang="en-US" smtClean="0"/>
              <a:t> = right subtree)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Binary Trees (cont.)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</a:t>
            </a:r>
            <a:r>
              <a:rPr lang="en-US" baseline="-25000" smtClean="0"/>
              <a:t>L</a:t>
            </a:r>
            <a:r>
              <a:rPr lang="en-US" smtClean="0"/>
              <a:t> , T</a:t>
            </a:r>
            <a:r>
              <a:rPr lang="en-US" baseline="-25000" smtClean="0"/>
              <a:t>R</a:t>
            </a:r>
            <a:r>
              <a:rPr lang="en-US" smtClean="0"/>
              <a:t>, or both can be empty trees</a:t>
            </a:r>
          </a:p>
          <a:p>
            <a:r>
              <a:rPr lang="en-US" smtClean="0"/>
              <a:t>From now on, we will consistently use a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mtClean="0"/>
              <a:t> pointer to represent an empty subtree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3" y="3427413"/>
            <a:ext cx="3714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Expression Tree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Each node contains an </a:t>
            </a:r>
            <a:br>
              <a:rPr lang="en-US" smtClean="0"/>
            </a:br>
            <a:r>
              <a:rPr lang="en-US" smtClean="0"/>
              <a:t>operator or an operand</a:t>
            </a:r>
          </a:p>
          <a:p>
            <a:r>
              <a:rPr lang="en-US" smtClean="0"/>
              <a:t>Operands are stored in </a:t>
            </a:r>
            <a:br>
              <a:rPr lang="en-US" smtClean="0"/>
            </a:br>
            <a:r>
              <a:rPr lang="en-US" smtClean="0"/>
              <a:t>leaf nodes</a:t>
            </a:r>
          </a:p>
          <a:p>
            <a:r>
              <a:rPr lang="en-US" smtClean="0"/>
              <a:t>Parentheses are not stored </a:t>
            </a:r>
            <a:br>
              <a:rPr lang="en-US" smtClean="0"/>
            </a:br>
            <a:r>
              <a:rPr lang="en-US" smtClean="0"/>
              <a:t>in the tree because the tree structure dictates the order of operand evaluation</a:t>
            </a:r>
          </a:p>
          <a:p>
            <a:r>
              <a:rPr lang="en-US" smtClean="0"/>
              <a:t>Operators in nodes at higher tree levels are evaluated after operators in nodes at lower tree levels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2"/>
          <a:srcRect l="31238"/>
          <a:stretch>
            <a:fillRect/>
          </a:stretch>
        </p:blipFill>
        <p:spPr bwMode="auto">
          <a:xfrm>
            <a:off x="5486400" y="1600200"/>
            <a:ext cx="3055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1"/>
          <p:cNvSpPr txBox="1">
            <a:spLocks noChangeArrowheads="1"/>
          </p:cNvSpPr>
          <p:nvPr/>
        </p:nvSpPr>
        <p:spPr bwMode="auto">
          <a:xfrm>
            <a:off x="5334000" y="3429000"/>
            <a:ext cx="3355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  <a:cs typeface="Courier New" pitchFamily="49" charset="0"/>
              </a:rPr>
              <a:t>(x + y) * ((a + b) / 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i="1" smtClean="0"/>
              <a:t>Huffman tree </a:t>
            </a:r>
            <a:r>
              <a:rPr lang="en-US" smtClean="0"/>
              <a:t>represents </a:t>
            </a:r>
            <a:r>
              <a:rPr lang="en-US" i="1" smtClean="0"/>
              <a:t>Huffman codes </a:t>
            </a:r>
            <a:r>
              <a:rPr lang="en-US" smtClean="0"/>
              <a:t>for characters that might appear in a text file</a:t>
            </a:r>
          </a:p>
          <a:p>
            <a:r>
              <a:rPr lang="en-US" smtClean="0"/>
              <a:t>As opposed to ASCII or Unicode, Huffman code uses different numbers of bits to encode letters; more common characters use fewer bits</a:t>
            </a:r>
          </a:p>
          <a:p>
            <a:r>
              <a:rPr lang="en-US" smtClean="0"/>
              <a:t>Many programs that compress files use Huffman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458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800600"/>
            <a:ext cx="4495800" cy="1752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form a code, traverse the tree from the root to the chosen character, appending 0 if you branch left, and 1 if you branch right.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Administrator\My Documents\Koffman\PPTs\JPEGS\JWCL233_Koffman JPG files\ch06\w0122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9660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Huffman Tree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2667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Examples:</a:t>
            </a:r>
          </a:p>
          <a:p>
            <a:pPr algn="ctr">
              <a:defRPr/>
            </a:pPr>
            <a:r>
              <a:rPr lang="en-US" dirty="0"/>
              <a:t>d : 10110</a:t>
            </a:r>
          </a:p>
          <a:p>
            <a:pPr algn="ctr">
              <a:defRPr/>
            </a:pPr>
            <a:r>
              <a:rPr lang="en-US" dirty="0"/>
              <a:t>e : 010</a:t>
            </a:r>
          </a:p>
        </p:txBody>
      </p:sp>
      <p:sp>
        <p:nvSpPr>
          <p:cNvPr id="3" name="Oval 2"/>
          <p:cNvSpPr/>
          <p:nvPr/>
        </p:nvSpPr>
        <p:spPr>
          <a:xfrm>
            <a:off x="5562600" y="39624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590800" y="3124200"/>
            <a:ext cx="457200" cy="457200"/>
          </a:xfrm>
          <a:prstGeom prst="ellipse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Binary Search Tree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Binary search trees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All elements in the left subtree </a:t>
            </a:r>
            <a:br>
              <a:rPr lang="en-US" dirty="0" smtClean="0"/>
            </a:br>
            <a:r>
              <a:rPr lang="en-US" dirty="0" smtClean="0"/>
              <a:t>precede those in the right subtree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formal definition: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A set of nodes T is a binary </a:t>
            </a:r>
            <a:br>
              <a:rPr lang="en-US" dirty="0" smtClean="0"/>
            </a:br>
            <a:r>
              <a:rPr lang="en-US" dirty="0" smtClean="0"/>
              <a:t>search tree if either of the following is true: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 is empty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If T is not empty, its root node has two subtrees,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, such that T</a:t>
            </a:r>
            <a:r>
              <a:rPr lang="en-US" sz="3000" baseline="-25000" dirty="0"/>
              <a:t>L</a:t>
            </a:r>
            <a:r>
              <a:rPr lang="en-US" dirty="0" smtClean="0"/>
              <a:t> and T</a:t>
            </a:r>
            <a:r>
              <a:rPr lang="en-US" sz="3000" baseline="-25000" dirty="0"/>
              <a:t>R</a:t>
            </a:r>
            <a:r>
              <a:rPr lang="en-US" dirty="0" smtClean="0"/>
              <a:t> are binary search trees and the value in the root node of T is greater than all values in T</a:t>
            </a:r>
            <a:r>
              <a:rPr lang="en-US" sz="3000" baseline="-25000" dirty="0"/>
              <a:t>L</a:t>
            </a:r>
            <a:r>
              <a:rPr lang="en-US" dirty="0" smtClean="0"/>
              <a:t> and is less than all values in T</a:t>
            </a:r>
            <a:r>
              <a:rPr lang="en-US" sz="3000" baseline="-25000" dirty="0"/>
              <a:t>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4843463" y="1552575"/>
            <a:ext cx="3810000" cy="2057400"/>
            <a:chOff x="1447800" y="2514600"/>
            <a:chExt cx="3810000" cy="2057400"/>
          </a:xfrm>
        </p:grpSpPr>
        <p:sp>
          <p:nvSpPr>
            <p:cNvPr id="5" name="Oval 4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9" name="Straight Connector 8"/>
            <p:cNvCxnSpPr>
              <a:stCxn id="5" idx="3"/>
            </p:cNvCxnSpPr>
            <p:nvPr/>
          </p:nvCxnSpPr>
          <p:spPr>
            <a:xfrm flipH="1">
              <a:off x="2971800" y="2970213"/>
              <a:ext cx="4492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5"/>
              <a:endCxn id="7" idx="0"/>
            </p:cNvCxnSpPr>
            <p:nvPr/>
          </p:nvCxnSpPr>
          <p:spPr>
            <a:xfrm>
              <a:off x="4122737" y="2970213"/>
              <a:ext cx="6397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8" idx="0"/>
            </p:cNvCxnSpPr>
            <p:nvPr/>
          </p:nvCxnSpPr>
          <p:spPr>
            <a:xfrm flipH="1">
              <a:off x="2019300" y="3732213"/>
              <a:ext cx="4111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Recursive Algorithm for Searching a Binary Tree</a:t>
            </a:r>
            <a:endParaRPr lang="en-US" b="1" dirty="0"/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marL="514350" indent="-5143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 smtClean="0"/>
              <a:t> the tree is empty</a:t>
            </a:r>
          </a:p>
          <a:p>
            <a:pPr marL="514350" indent="-5143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         Return null </a:t>
            </a:r>
            <a:r>
              <a:rPr lang="en-US" i="1" dirty="0" smtClean="0"/>
              <a:t>(target is not found)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matches the root node's data</a:t>
            </a:r>
          </a:p>
          <a:p>
            <a:pPr marL="514350" indent="-5143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         Return the data stored at the root node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dirty="0" smtClean="0"/>
              <a:t>the target is less than the root node's data</a:t>
            </a:r>
          </a:p>
          <a:p>
            <a:pPr marL="514350" indent="-5143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         Return the result of searching the left subtree of the root</a:t>
            </a:r>
            <a:br>
              <a:rPr lang="en-US" dirty="0" smtClean="0"/>
            </a:br>
            <a:r>
              <a:rPr lang="en-US" sz="3100" b="1" dirty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 marL="514350" indent="-51435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         Return the result of searching the right subtree of the root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Binary Search Tree (cont.)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When searching a BST, a typical probe eliminates half the elements in the tree, so if the tree is relatively balanced, searching can be O(log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r>
              <a:rPr lang="en-US" smtClean="0"/>
              <a:t>In the worst case, searching is O(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Trees - Introduction</a:t>
            </a:r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All previous data organizations we've studied are linear—each element can have only one predecessor and one successor</a:t>
            </a:r>
          </a:p>
          <a:p>
            <a:r>
              <a:rPr lang="en-US" dirty="0" smtClean="0"/>
              <a:t>Accessing all elements in a linear sequence is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Trees</a:t>
            </a:r>
            <a:r>
              <a:rPr lang="en-US" dirty="0" smtClean="0"/>
              <a:t> are nonlinear and hierarchical</a:t>
            </a:r>
          </a:p>
          <a:p>
            <a:r>
              <a:rPr lang="en-US" dirty="0" smtClean="0"/>
              <a:t>Tree nodes can have multiple successors (but only one predecessor)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Binary Search Tree (cont.)</a:t>
            </a:r>
          </a:p>
        </p:txBody>
      </p:sp>
      <p:sp>
        <p:nvSpPr>
          <p:cNvPr id="5427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5427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The elements in a binary search tree never need to be sorted because they always satisfy the required order relationships</a:t>
            </a:r>
          </a:p>
          <a:p>
            <a:r>
              <a:rPr lang="en-US" dirty="0" smtClean="0"/>
              <a:t>When new elements are inserted (or existing elements are removed) properly, the binary search tree maintains its order</a:t>
            </a:r>
          </a:p>
          <a:p>
            <a:r>
              <a:rPr lang="en-US" dirty="0" smtClean="0"/>
              <a:t>In contrast, a sorted array must be expanded whenever new elements are added, and compacted whenever elements are removed—expanding and contracting are both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Fullness and Completeness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3375"/>
            <a:ext cx="4191000" cy="4525963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i="1" smtClean="0"/>
              <a:t>full binary tree </a:t>
            </a:r>
            <a:r>
              <a:rPr lang="en-US" smtClean="0"/>
              <a:t>is a binary tree where all internal nodes have exactly 2 children</a:t>
            </a:r>
          </a:p>
          <a:p>
            <a:r>
              <a:rPr lang="en-US" smtClean="0"/>
              <a:t>Note that the number of leaf nodes is one more than the number of internal nodes</a:t>
            </a:r>
          </a:p>
        </p:txBody>
      </p:sp>
      <p:grpSp>
        <p:nvGrpSpPr>
          <p:cNvPr id="55299" name="Group 8"/>
          <p:cNvGrpSpPr>
            <a:grpSpLocks/>
          </p:cNvGrpSpPr>
          <p:nvPr/>
        </p:nvGrpSpPr>
        <p:grpSpPr bwMode="auto">
          <a:xfrm>
            <a:off x="4191000" y="1570038"/>
            <a:ext cx="4572000" cy="3916362"/>
            <a:chOff x="5288128" y="1569493"/>
            <a:chExt cx="3672052" cy="3021841"/>
          </a:xfrm>
        </p:grpSpPr>
        <p:sp>
          <p:nvSpPr>
            <p:cNvPr id="2" name="Oval 1"/>
            <p:cNvSpPr/>
            <p:nvPr/>
          </p:nvSpPr>
          <p:spPr>
            <a:xfrm>
              <a:off x="6765874" y="1569493"/>
              <a:ext cx="371030" cy="3711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7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96638" y="2104776"/>
              <a:ext cx="487057" cy="371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10</a:t>
              </a:r>
              <a:endParaRPr lang="en-US" sz="14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776460" y="2104776"/>
              <a:ext cx="369755" cy="3711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grpSp>
          <p:nvGrpSpPr>
            <p:cNvPr id="55303" name="Group 4"/>
            <p:cNvGrpSpPr>
              <a:grpSpLocks/>
            </p:cNvGrpSpPr>
            <p:nvPr/>
          </p:nvGrpSpPr>
          <p:grpSpPr bwMode="auto">
            <a:xfrm>
              <a:off x="7208672" y="2780732"/>
              <a:ext cx="1447987" cy="370764"/>
              <a:chOff x="7208672" y="2780732"/>
              <a:chExt cx="1447987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183694" y="2780924"/>
                <a:ext cx="473031" cy="371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12</a:t>
                </a:r>
                <a:endParaRPr lang="en-US" sz="105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208305" y="2780924"/>
                <a:ext cx="371031" cy="371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9</a:t>
                </a:r>
              </a:p>
            </p:txBody>
          </p:sp>
        </p:grpSp>
        <p:grpSp>
          <p:nvGrpSpPr>
            <p:cNvPr id="55304" name="Group 3"/>
            <p:cNvGrpSpPr>
              <a:grpSpLocks/>
            </p:cNvGrpSpPr>
            <p:nvPr/>
          </p:nvGrpSpPr>
          <p:grpSpPr bwMode="auto"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6233189" y="2780924"/>
                <a:ext cx="371030" cy="371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57800" y="2780924"/>
                <a:ext cx="371031" cy="37114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0</a:t>
                </a:r>
              </a:p>
            </p:txBody>
          </p:sp>
        </p:grpSp>
        <p:grpSp>
          <p:nvGrpSpPr>
            <p:cNvPr id="55305" name="Group 18"/>
            <p:cNvGrpSpPr>
              <a:grpSpLocks/>
            </p:cNvGrpSpPr>
            <p:nvPr/>
          </p:nvGrpSpPr>
          <p:grpSpPr bwMode="auto">
            <a:xfrm>
              <a:off x="5791010" y="3505200"/>
              <a:ext cx="1315871" cy="370764"/>
              <a:chOff x="6293893" y="2105168"/>
              <a:chExt cx="1315871" cy="37076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238157" y="2104812"/>
                <a:ext cx="371030" cy="3711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5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293368" y="2104812"/>
                <a:ext cx="371031" cy="3711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2</a:t>
                </a:r>
              </a:p>
            </p:txBody>
          </p:sp>
        </p:grpSp>
        <p:sp>
          <p:nvSpPr>
            <p:cNvPr id="24" name="Oval 23"/>
            <p:cNvSpPr/>
            <p:nvPr/>
          </p:nvSpPr>
          <p:spPr>
            <a:xfrm>
              <a:off x="7711938" y="3504843"/>
              <a:ext cx="471757" cy="3711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11</a:t>
              </a:r>
            </a:p>
          </p:txBody>
        </p:sp>
        <p:grpSp>
          <p:nvGrpSpPr>
            <p:cNvPr id="55307" name="Group 24"/>
            <p:cNvGrpSpPr>
              <a:grpSpLocks/>
            </p:cNvGrpSpPr>
            <p:nvPr/>
          </p:nvGrpSpPr>
          <p:grpSpPr bwMode="auto">
            <a:xfrm>
              <a:off x="6263565" y="4220570"/>
              <a:ext cx="1315871" cy="370764"/>
              <a:chOff x="6293893" y="2105168"/>
              <a:chExt cx="1315871" cy="37076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7238634" y="2104786"/>
                <a:ext cx="371031" cy="3711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6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293846" y="2104786"/>
                <a:ext cx="371030" cy="3711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4</a:t>
                </a:r>
              </a:p>
            </p:txBody>
          </p:sp>
        </p:grpSp>
        <p:cxnSp>
          <p:nvCxnSpPr>
            <p:cNvPr id="8" name="Straight Connector 7"/>
            <p:cNvCxnSpPr>
              <a:stCxn id="2" idx="3"/>
              <a:endCxn id="11" idx="7"/>
            </p:cNvCxnSpPr>
            <p:nvPr/>
          </p:nvCxnSpPr>
          <p:spPr>
            <a:xfrm flipH="1">
              <a:off x="6092665" y="1885519"/>
              <a:ext cx="728035" cy="274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" idx="5"/>
              <a:endCxn id="10" idx="1"/>
            </p:cNvCxnSpPr>
            <p:nvPr/>
          </p:nvCxnSpPr>
          <p:spPr>
            <a:xfrm>
              <a:off x="7083353" y="1885519"/>
              <a:ext cx="684685" cy="2743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1" idx="3"/>
              <a:endCxn id="18" idx="0"/>
            </p:cNvCxnSpPr>
            <p:nvPr/>
          </p:nvCxnSpPr>
          <p:spPr>
            <a:xfrm flipH="1">
              <a:off x="5473006" y="2422027"/>
              <a:ext cx="357005" cy="358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4" name="Straight Connector 11263"/>
            <p:cNvCxnSpPr>
              <a:stCxn id="11" idx="5"/>
              <a:endCxn id="17" idx="0"/>
            </p:cNvCxnSpPr>
            <p:nvPr/>
          </p:nvCxnSpPr>
          <p:spPr>
            <a:xfrm>
              <a:off x="6092665" y="2422027"/>
              <a:ext cx="355730" cy="358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1" name="Straight Connector 11270"/>
            <p:cNvCxnSpPr>
              <a:stCxn id="10" idx="3"/>
              <a:endCxn id="15" idx="0"/>
            </p:cNvCxnSpPr>
            <p:nvPr/>
          </p:nvCxnSpPr>
          <p:spPr>
            <a:xfrm flipH="1">
              <a:off x="7394458" y="2422027"/>
              <a:ext cx="373581" cy="358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3" name="Straight Connector 11272"/>
            <p:cNvCxnSpPr>
              <a:stCxn id="10" idx="5"/>
            </p:cNvCxnSpPr>
            <p:nvPr/>
          </p:nvCxnSpPr>
          <p:spPr>
            <a:xfrm>
              <a:off x="8112293" y="2422027"/>
              <a:ext cx="257554" cy="3588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7" name="Straight Connector 11276"/>
            <p:cNvCxnSpPr>
              <a:stCxn id="17" idx="3"/>
              <a:endCxn id="21" idx="0"/>
            </p:cNvCxnSpPr>
            <p:nvPr/>
          </p:nvCxnSpPr>
          <p:spPr>
            <a:xfrm flipH="1">
              <a:off x="5976638" y="3096950"/>
              <a:ext cx="341705" cy="407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9" name="Straight Connector 11278"/>
            <p:cNvCxnSpPr>
              <a:stCxn id="17" idx="5"/>
              <a:endCxn id="20" idx="0"/>
            </p:cNvCxnSpPr>
            <p:nvPr/>
          </p:nvCxnSpPr>
          <p:spPr>
            <a:xfrm>
              <a:off x="6579722" y="3096950"/>
              <a:ext cx="341705" cy="407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1" name="Straight Connector 11280"/>
            <p:cNvCxnSpPr>
              <a:stCxn id="14" idx="3"/>
              <a:endCxn id="24" idx="0"/>
            </p:cNvCxnSpPr>
            <p:nvPr/>
          </p:nvCxnSpPr>
          <p:spPr>
            <a:xfrm flipH="1">
              <a:off x="7947816" y="3096950"/>
              <a:ext cx="306004" cy="407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3" name="Straight Connector 11282"/>
            <p:cNvCxnSpPr>
              <a:stCxn id="14" idx="5"/>
            </p:cNvCxnSpPr>
            <p:nvPr/>
          </p:nvCxnSpPr>
          <p:spPr>
            <a:xfrm>
              <a:off x="8587875" y="3096950"/>
              <a:ext cx="136427" cy="407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5" name="Straight Connector 11284"/>
            <p:cNvCxnSpPr>
              <a:stCxn id="20" idx="3"/>
              <a:endCxn id="27" idx="0"/>
            </p:cNvCxnSpPr>
            <p:nvPr/>
          </p:nvCxnSpPr>
          <p:spPr>
            <a:xfrm flipH="1">
              <a:off x="6448394" y="3822093"/>
              <a:ext cx="341705" cy="398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7" name="Straight Connector 11286"/>
            <p:cNvCxnSpPr>
              <a:stCxn id="20" idx="5"/>
              <a:endCxn id="26" idx="0"/>
            </p:cNvCxnSpPr>
            <p:nvPr/>
          </p:nvCxnSpPr>
          <p:spPr>
            <a:xfrm>
              <a:off x="7052753" y="3822093"/>
              <a:ext cx="341705" cy="3980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487149" y="3504843"/>
              <a:ext cx="473031" cy="3711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Fullness and Completeness (cont.)</a:t>
            </a:r>
            <a:endParaRPr lang="en-US" smtClean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34400" cy="21336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i="1" smtClean="0"/>
              <a:t>complete binary tree </a:t>
            </a:r>
            <a:r>
              <a:rPr lang="en-US" smtClean="0"/>
              <a:t>of height </a:t>
            </a:r>
            <a:r>
              <a:rPr lang="en-US" i="1" smtClean="0"/>
              <a:t>h </a:t>
            </a:r>
            <a:r>
              <a:rPr lang="en-US" smtClean="0"/>
              <a:t>is filled up to depth </a:t>
            </a:r>
            <a:r>
              <a:rPr lang="en-US" i="1" smtClean="0"/>
              <a:t>h </a:t>
            </a:r>
            <a:r>
              <a:rPr lang="en-US" smtClean="0"/>
              <a:t>– 1 and, at depth </a:t>
            </a:r>
            <a:r>
              <a:rPr lang="en-US" i="1" smtClean="0"/>
              <a:t>h</a:t>
            </a:r>
            <a:r>
              <a:rPr lang="en-US" smtClean="0"/>
              <a:t>, any unfilled nodes are on the right</a:t>
            </a:r>
          </a:p>
          <a:p>
            <a:r>
              <a:rPr lang="en-US" smtClean="0"/>
              <a:t>A node is filled if it has a value stored in it</a:t>
            </a:r>
            <a:endParaRPr lang="en-US" i="1" smtClean="0"/>
          </a:p>
        </p:txBody>
      </p:sp>
      <p:grpSp>
        <p:nvGrpSpPr>
          <p:cNvPr id="56323" name="Group 11271"/>
          <p:cNvGrpSpPr>
            <a:grpSpLocks/>
          </p:cNvGrpSpPr>
          <p:nvPr/>
        </p:nvGrpSpPr>
        <p:grpSpPr bwMode="auto">
          <a:xfrm>
            <a:off x="1300163" y="3908425"/>
            <a:ext cx="6180137" cy="2390775"/>
            <a:chOff x="1300274" y="3908187"/>
            <a:chExt cx="6180664" cy="2390284"/>
          </a:xfrm>
        </p:grpSpPr>
        <p:grpSp>
          <p:nvGrpSpPr>
            <p:cNvPr id="56324" name="Group 18"/>
            <p:cNvGrpSpPr>
              <a:grpSpLocks/>
            </p:cNvGrpSpPr>
            <p:nvPr/>
          </p:nvGrpSpPr>
          <p:grpSpPr bwMode="auto">
            <a:xfrm>
              <a:off x="1739052" y="3908187"/>
              <a:ext cx="5741886" cy="2390283"/>
              <a:chOff x="4045000" y="1846059"/>
              <a:chExt cx="4611659" cy="184407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30827" y="1846059"/>
                <a:ext cx="371062" cy="3710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92663" y="2376261"/>
                <a:ext cx="488374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10</a:t>
                </a:r>
                <a:endParaRPr lang="en-US" sz="1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61687" y="2376261"/>
                <a:ext cx="371062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grpSp>
            <p:nvGrpSpPr>
              <p:cNvPr id="56332" name="Group 22"/>
              <p:cNvGrpSpPr>
                <a:grpSpLocks/>
              </p:cNvGrpSpPr>
              <p:nvPr/>
            </p:nvGrpSpPr>
            <p:grpSpPr bwMode="auto">
              <a:xfrm>
                <a:off x="7208672" y="2810369"/>
                <a:ext cx="1447987" cy="370764"/>
                <a:chOff x="7208672" y="2810369"/>
                <a:chExt cx="1447987" cy="370764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183587" y="2810952"/>
                  <a:ext cx="473072" cy="36979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dirty="0"/>
                    <a:t>11</a:t>
                  </a:r>
                  <a:endParaRPr lang="en-US" sz="1050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208115" y="2810952"/>
                  <a:ext cx="371062" cy="36979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9</a:t>
                  </a:r>
                </a:p>
              </p:txBody>
            </p:sp>
          </p:grpSp>
          <p:grpSp>
            <p:nvGrpSpPr>
              <p:cNvPr id="56333" name="Group 23"/>
              <p:cNvGrpSpPr>
                <a:grpSpLocks/>
              </p:cNvGrpSpPr>
              <p:nvPr/>
            </p:nvGrpSpPr>
            <p:grpSpPr bwMode="auto">
              <a:xfrm>
                <a:off x="4045000" y="2873888"/>
                <a:ext cx="1769042" cy="370764"/>
                <a:chOff x="4014672" y="2873888"/>
                <a:chExt cx="1769042" cy="370764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5411737" y="287340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5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14197" y="287340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56334" name="Group 24"/>
              <p:cNvGrpSpPr>
                <a:grpSpLocks/>
              </p:cNvGrpSpPr>
              <p:nvPr/>
            </p:nvGrpSpPr>
            <p:grpSpPr bwMode="auto">
              <a:xfrm>
                <a:off x="5090868" y="3319367"/>
                <a:ext cx="1112293" cy="370764"/>
                <a:chOff x="5593751" y="1919335"/>
                <a:chExt cx="1112293" cy="37076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35136" y="191908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6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593012" y="191908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6754170" y="3319114"/>
                <a:ext cx="473072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8</a:t>
                </a:r>
              </a:p>
            </p:txBody>
          </p:sp>
          <p:cxnSp>
            <p:nvCxnSpPr>
              <p:cNvPr id="29" name="Straight Connector 28"/>
              <p:cNvCxnSpPr>
                <a:stCxn id="20" idx="3"/>
                <a:endCxn id="22" idx="7"/>
              </p:cNvCxnSpPr>
              <p:nvPr/>
            </p:nvCxnSpPr>
            <p:spPr>
              <a:xfrm flipH="1">
                <a:off x="4977918" y="2161976"/>
                <a:ext cx="1407740" cy="26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0" idx="5"/>
                <a:endCxn id="21" idx="1"/>
              </p:cNvCxnSpPr>
              <p:nvPr/>
            </p:nvCxnSpPr>
            <p:spPr>
              <a:xfrm>
                <a:off x="6647059" y="2161976"/>
                <a:ext cx="1117011" cy="26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3"/>
                <a:endCxn id="48" idx="0"/>
              </p:cNvCxnSpPr>
              <p:nvPr/>
            </p:nvCxnSpPr>
            <p:spPr>
              <a:xfrm flipH="1">
                <a:off x="4229418" y="2693402"/>
                <a:ext cx="487098" cy="18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2" idx="5"/>
                <a:endCxn id="47" idx="0"/>
              </p:cNvCxnSpPr>
              <p:nvPr/>
            </p:nvCxnSpPr>
            <p:spPr>
              <a:xfrm>
                <a:off x="4977918" y="2693402"/>
                <a:ext cx="650315" cy="18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3"/>
                <a:endCxn id="50" idx="0"/>
              </p:cNvCxnSpPr>
              <p:nvPr/>
            </p:nvCxnSpPr>
            <p:spPr>
              <a:xfrm flipH="1">
                <a:off x="7394283" y="2693402"/>
                <a:ext cx="369787" cy="117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1" idx="5"/>
                <a:endCxn id="49" idx="0"/>
              </p:cNvCxnSpPr>
              <p:nvPr/>
            </p:nvCxnSpPr>
            <p:spPr>
              <a:xfrm>
                <a:off x="8109630" y="2693402"/>
                <a:ext cx="311131" cy="117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7" idx="3"/>
                <a:endCxn id="46" idx="0"/>
              </p:cNvCxnSpPr>
              <p:nvPr/>
            </p:nvCxnSpPr>
            <p:spPr>
              <a:xfrm flipH="1">
                <a:off x="5276298" y="3190542"/>
                <a:ext cx="220597" cy="128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7" idx="5"/>
                <a:endCxn id="45" idx="0"/>
              </p:cNvCxnSpPr>
              <p:nvPr/>
            </p:nvCxnSpPr>
            <p:spPr>
              <a:xfrm>
                <a:off x="5759571" y="3190542"/>
                <a:ext cx="257576" cy="128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0" idx="3"/>
                <a:endCxn id="26" idx="0"/>
              </p:cNvCxnSpPr>
              <p:nvPr/>
            </p:nvCxnSpPr>
            <p:spPr>
              <a:xfrm flipH="1">
                <a:off x="6990069" y="3126869"/>
                <a:ext cx="272877" cy="192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/>
            <p:cNvSpPr/>
            <p:nvPr/>
          </p:nvSpPr>
          <p:spPr>
            <a:xfrm>
              <a:off x="2305247" y="5817558"/>
              <a:ext cx="462002" cy="4809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1300274" y="5817558"/>
              <a:ext cx="462001" cy="4809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cxnSp>
          <p:nvCxnSpPr>
            <p:cNvPr id="58" name="Straight Connector 57"/>
            <p:cNvCxnSpPr>
              <a:stCxn id="48" idx="3"/>
              <a:endCxn id="57" idx="0"/>
            </p:cNvCxnSpPr>
            <p:nvPr/>
          </p:nvCxnSpPr>
          <p:spPr>
            <a:xfrm flipH="1">
              <a:off x="1530481" y="5650904"/>
              <a:ext cx="276249" cy="166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5"/>
              <a:endCxn id="56" idx="0"/>
            </p:cNvCxnSpPr>
            <p:nvPr/>
          </p:nvCxnSpPr>
          <p:spPr>
            <a:xfrm>
              <a:off x="2133782" y="5650904"/>
              <a:ext cx="401672" cy="166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Fullness and Completeness (cont.)</a:t>
            </a:r>
            <a:endParaRPr lang="en-US" smtClean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34400" cy="2133600"/>
          </a:xfrm>
        </p:spPr>
        <p:txBody>
          <a:bodyPr/>
          <a:lstStyle/>
          <a:p>
            <a:r>
              <a:rPr lang="en-US" smtClean="0"/>
              <a:t>More formally, a binary tree of height </a:t>
            </a:r>
            <a:r>
              <a:rPr lang="en-US" i="1" smtClean="0"/>
              <a:t>h </a:t>
            </a:r>
            <a:r>
              <a:rPr lang="en-US" smtClean="0"/>
              <a:t>is complete if:</a:t>
            </a:r>
          </a:p>
          <a:p>
            <a:pPr lvl="2"/>
            <a:r>
              <a:rPr lang="en-US" smtClean="0"/>
              <a:t>All nodes at depth </a:t>
            </a:r>
            <a:r>
              <a:rPr lang="en-US" i="1" smtClean="0"/>
              <a:t>h </a:t>
            </a:r>
            <a:r>
              <a:rPr lang="en-US" smtClean="0"/>
              <a:t>– 2 and above have two children</a:t>
            </a:r>
          </a:p>
          <a:p>
            <a:pPr lvl="2"/>
            <a:r>
              <a:rPr lang="en-US" smtClean="0"/>
              <a:t>When a node at depth </a:t>
            </a:r>
            <a:r>
              <a:rPr lang="en-US" i="1" smtClean="0"/>
              <a:t>h </a:t>
            </a:r>
            <a:r>
              <a:rPr lang="en-US" smtClean="0"/>
              <a:t>– 1 has children, all nodes to the left of it have two children</a:t>
            </a:r>
          </a:p>
          <a:p>
            <a:pPr lvl="2"/>
            <a:r>
              <a:rPr lang="en-US" smtClean="0"/>
              <a:t>If a node at depth </a:t>
            </a:r>
            <a:r>
              <a:rPr lang="en-US" i="1" smtClean="0"/>
              <a:t>h </a:t>
            </a:r>
            <a:r>
              <a:rPr lang="en-US" smtClean="0"/>
              <a:t>– 1 has one child, it is a left child</a:t>
            </a:r>
            <a:endParaRPr lang="en-US" i="1" smtClean="0"/>
          </a:p>
        </p:txBody>
      </p:sp>
      <p:grpSp>
        <p:nvGrpSpPr>
          <p:cNvPr id="57347" name="Group 11271"/>
          <p:cNvGrpSpPr>
            <a:grpSpLocks/>
          </p:cNvGrpSpPr>
          <p:nvPr/>
        </p:nvGrpSpPr>
        <p:grpSpPr bwMode="auto">
          <a:xfrm>
            <a:off x="1300163" y="3908425"/>
            <a:ext cx="6180137" cy="2390775"/>
            <a:chOff x="1300274" y="3908187"/>
            <a:chExt cx="6180664" cy="2390284"/>
          </a:xfrm>
        </p:grpSpPr>
        <p:grpSp>
          <p:nvGrpSpPr>
            <p:cNvPr id="57348" name="Group 18"/>
            <p:cNvGrpSpPr>
              <a:grpSpLocks/>
            </p:cNvGrpSpPr>
            <p:nvPr/>
          </p:nvGrpSpPr>
          <p:grpSpPr bwMode="auto">
            <a:xfrm>
              <a:off x="1739052" y="3908187"/>
              <a:ext cx="5741886" cy="2390283"/>
              <a:chOff x="4045000" y="1846059"/>
              <a:chExt cx="4611659" cy="184407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330827" y="1846059"/>
                <a:ext cx="371062" cy="3710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7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92663" y="2376261"/>
                <a:ext cx="488374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10</a:t>
                </a:r>
                <a:endParaRPr lang="en-US" sz="1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61687" y="2376261"/>
                <a:ext cx="371062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3</a:t>
                </a:r>
              </a:p>
            </p:txBody>
          </p:sp>
          <p:grpSp>
            <p:nvGrpSpPr>
              <p:cNvPr id="57356" name="Group 22"/>
              <p:cNvGrpSpPr>
                <a:grpSpLocks/>
              </p:cNvGrpSpPr>
              <p:nvPr/>
            </p:nvGrpSpPr>
            <p:grpSpPr bwMode="auto">
              <a:xfrm>
                <a:off x="7208672" y="2810369"/>
                <a:ext cx="1447987" cy="370764"/>
                <a:chOff x="7208672" y="2810369"/>
                <a:chExt cx="1447987" cy="370764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8183587" y="2810952"/>
                  <a:ext cx="473072" cy="36979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sz="1600" dirty="0"/>
                    <a:t>11</a:t>
                  </a:r>
                  <a:endParaRPr lang="en-US" sz="1050" dirty="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208115" y="2810952"/>
                  <a:ext cx="371062" cy="369794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9</a:t>
                  </a:r>
                </a:p>
              </p:txBody>
            </p:sp>
          </p:grpSp>
          <p:grpSp>
            <p:nvGrpSpPr>
              <p:cNvPr id="57357" name="Group 23"/>
              <p:cNvGrpSpPr>
                <a:grpSpLocks/>
              </p:cNvGrpSpPr>
              <p:nvPr/>
            </p:nvGrpSpPr>
            <p:grpSpPr bwMode="auto">
              <a:xfrm>
                <a:off x="4045000" y="2873888"/>
                <a:ext cx="1769042" cy="370764"/>
                <a:chOff x="4014672" y="2873888"/>
                <a:chExt cx="1769042" cy="370764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5411737" y="287340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5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014197" y="287340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1</a:t>
                  </a:r>
                </a:p>
              </p:txBody>
            </p:sp>
          </p:grpSp>
          <p:grpSp>
            <p:nvGrpSpPr>
              <p:cNvPr id="57358" name="Group 24"/>
              <p:cNvGrpSpPr>
                <a:grpSpLocks/>
              </p:cNvGrpSpPr>
              <p:nvPr/>
            </p:nvGrpSpPr>
            <p:grpSpPr bwMode="auto">
              <a:xfrm>
                <a:off x="5090868" y="3319367"/>
                <a:ext cx="1112293" cy="370764"/>
                <a:chOff x="5593751" y="1919335"/>
                <a:chExt cx="1112293" cy="370764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35136" y="191908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6</a:t>
                  </a: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593012" y="1919081"/>
                  <a:ext cx="371062" cy="37101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4</a:t>
                  </a: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6754170" y="3319114"/>
                <a:ext cx="473072" cy="37101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dirty="0"/>
                  <a:t>8</a:t>
                </a:r>
              </a:p>
            </p:txBody>
          </p:sp>
          <p:cxnSp>
            <p:nvCxnSpPr>
              <p:cNvPr id="29" name="Straight Connector 28"/>
              <p:cNvCxnSpPr>
                <a:stCxn id="20" idx="3"/>
                <a:endCxn id="22" idx="7"/>
              </p:cNvCxnSpPr>
              <p:nvPr/>
            </p:nvCxnSpPr>
            <p:spPr>
              <a:xfrm flipH="1">
                <a:off x="4977918" y="2161976"/>
                <a:ext cx="1407740" cy="26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0" idx="5"/>
                <a:endCxn id="21" idx="1"/>
              </p:cNvCxnSpPr>
              <p:nvPr/>
            </p:nvCxnSpPr>
            <p:spPr>
              <a:xfrm>
                <a:off x="6647059" y="2161976"/>
                <a:ext cx="1117011" cy="2681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2" idx="3"/>
                <a:endCxn id="48" idx="0"/>
              </p:cNvCxnSpPr>
              <p:nvPr/>
            </p:nvCxnSpPr>
            <p:spPr>
              <a:xfrm flipH="1">
                <a:off x="4229418" y="2693402"/>
                <a:ext cx="487098" cy="18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2" idx="5"/>
                <a:endCxn id="47" idx="0"/>
              </p:cNvCxnSpPr>
              <p:nvPr/>
            </p:nvCxnSpPr>
            <p:spPr>
              <a:xfrm>
                <a:off x="4977918" y="2693402"/>
                <a:ext cx="650315" cy="18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1" idx="3"/>
                <a:endCxn id="50" idx="0"/>
              </p:cNvCxnSpPr>
              <p:nvPr/>
            </p:nvCxnSpPr>
            <p:spPr>
              <a:xfrm flipH="1">
                <a:off x="7394283" y="2693402"/>
                <a:ext cx="369787" cy="117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1" idx="5"/>
                <a:endCxn id="49" idx="0"/>
              </p:cNvCxnSpPr>
              <p:nvPr/>
            </p:nvCxnSpPr>
            <p:spPr>
              <a:xfrm>
                <a:off x="8109630" y="2693402"/>
                <a:ext cx="311131" cy="1175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7" idx="3"/>
                <a:endCxn id="46" idx="0"/>
              </p:cNvCxnSpPr>
              <p:nvPr/>
            </p:nvCxnSpPr>
            <p:spPr>
              <a:xfrm flipH="1">
                <a:off x="5276298" y="3190542"/>
                <a:ext cx="220597" cy="128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7" idx="5"/>
                <a:endCxn id="45" idx="0"/>
              </p:cNvCxnSpPr>
              <p:nvPr/>
            </p:nvCxnSpPr>
            <p:spPr>
              <a:xfrm>
                <a:off x="5759571" y="3190542"/>
                <a:ext cx="257576" cy="128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0" idx="3"/>
                <a:endCxn id="26" idx="0"/>
              </p:cNvCxnSpPr>
              <p:nvPr/>
            </p:nvCxnSpPr>
            <p:spPr>
              <a:xfrm flipH="1">
                <a:off x="6990069" y="3126869"/>
                <a:ext cx="272877" cy="1922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/>
            <p:cNvSpPr/>
            <p:nvPr/>
          </p:nvSpPr>
          <p:spPr>
            <a:xfrm>
              <a:off x="2305247" y="5817558"/>
              <a:ext cx="462002" cy="4809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1300274" y="5817558"/>
              <a:ext cx="462001" cy="48091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cxnSp>
          <p:nvCxnSpPr>
            <p:cNvPr id="58" name="Straight Connector 57"/>
            <p:cNvCxnSpPr>
              <a:stCxn id="48" idx="3"/>
              <a:endCxn id="57" idx="0"/>
            </p:cNvCxnSpPr>
            <p:nvPr/>
          </p:nvCxnSpPr>
          <p:spPr>
            <a:xfrm flipH="1">
              <a:off x="1530481" y="5650904"/>
              <a:ext cx="276249" cy="166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8" idx="5"/>
              <a:endCxn id="56" idx="0"/>
            </p:cNvCxnSpPr>
            <p:nvPr/>
          </p:nvCxnSpPr>
          <p:spPr>
            <a:xfrm>
              <a:off x="2133782" y="5650904"/>
              <a:ext cx="401672" cy="166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General Trees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z="2800" smtClean="0"/>
              <a:t>We do not explore general trees in this chapter, but nodes of a general tree can have any number of subtrees</a:t>
            </a:r>
          </a:p>
        </p:txBody>
      </p:sp>
      <p:pic>
        <p:nvPicPr>
          <p:cNvPr id="58371" name="Picture 2" descr="C:\Documents and Settings\Administrator\My Documents\Koffman\PPTs\JPEGS\JWCL233_Koffman JPG files\ch06\w0124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82913"/>
            <a:ext cx="61722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General Trees (cont.)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438400"/>
            <a:ext cx="4800600" cy="3687763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general tree can be represented using a binary tree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left branch of a node is the oldest child, and each right branch is connected to the next younger sibling (if any) </a:t>
            </a:r>
          </a:p>
        </p:txBody>
      </p:sp>
      <p:pic>
        <p:nvPicPr>
          <p:cNvPr id="59395" name="Picture 2" descr="C:\Documents and Settings\Administrator\My Documents\Koffman\PPTs\JPEGS\JWCL233_Koffman JPG files\ch06\w0125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76400"/>
            <a:ext cx="3906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8.2</a:t>
            </a:r>
          </a:p>
        </p:txBody>
      </p:sp>
      <p:sp>
        <p:nvSpPr>
          <p:cNvPr id="604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 Traversals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Traversals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dirty="0" smtClean="0"/>
              <a:t>Often we want to determine the nodes of a tree and their relationship</a:t>
            </a:r>
          </a:p>
          <a:p>
            <a:pPr lvl="1"/>
            <a:r>
              <a:rPr lang="en-US" dirty="0" smtClean="0"/>
              <a:t>We can do this by walking through the tree in a prescribed order and </a:t>
            </a:r>
            <a:r>
              <a:rPr lang="en-US" i="1" dirty="0" smtClean="0"/>
              <a:t>visiting</a:t>
            </a:r>
            <a:r>
              <a:rPr lang="en-US" dirty="0" smtClean="0"/>
              <a:t> the nodes as they are encountered</a:t>
            </a:r>
          </a:p>
          <a:p>
            <a:pPr lvl="1"/>
            <a:r>
              <a:rPr lang="en-US" dirty="0" smtClean="0"/>
              <a:t>This process is called </a:t>
            </a:r>
            <a:r>
              <a:rPr lang="en-US" i="1" dirty="0" smtClean="0"/>
              <a:t>tree traversal</a:t>
            </a:r>
          </a:p>
          <a:p>
            <a:r>
              <a:rPr lang="en-US" dirty="0" smtClean="0"/>
              <a:t>Three common kinds of tree traversal</a:t>
            </a:r>
          </a:p>
          <a:p>
            <a:pPr lvl="1"/>
            <a:r>
              <a:rPr lang="en-US" i="1" dirty="0" smtClean="0"/>
              <a:t>Preorder</a:t>
            </a:r>
          </a:p>
          <a:p>
            <a:pPr lvl="1"/>
            <a:r>
              <a:rPr lang="en-US" i="1" dirty="0" err="1" smtClean="0"/>
              <a:t>Inorder</a:t>
            </a:r>
            <a:endParaRPr lang="en-US" i="1" dirty="0" smtClean="0"/>
          </a:p>
          <a:p>
            <a:pPr lvl="1"/>
            <a:r>
              <a:rPr lang="en-US" i="1" dirty="0" err="1" smtClean="0"/>
              <a:t>Postorder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Traversals (cont.)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r>
              <a:rPr lang="en-US" smtClean="0"/>
              <a:t>Preorder: visit root node, traverse T</a:t>
            </a:r>
            <a:r>
              <a:rPr lang="en-US" baseline="-25000" smtClean="0"/>
              <a:t>L </a:t>
            </a:r>
            <a:r>
              <a:rPr lang="en-US" smtClean="0"/>
              <a:t>, traverse T</a:t>
            </a:r>
            <a:r>
              <a:rPr lang="en-US" baseline="-25000" smtClean="0"/>
              <a:t>R</a:t>
            </a:r>
          </a:p>
          <a:p>
            <a:r>
              <a:rPr lang="en-US" smtClean="0"/>
              <a:t>Inorder: traverse T</a:t>
            </a:r>
            <a:r>
              <a:rPr lang="en-US" baseline="-25000" smtClean="0"/>
              <a:t>L </a:t>
            </a:r>
            <a:r>
              <a:rPr lang="en-US" smtClean="0"/>
              <a:t>, visit root node, traverse T</a:t>
            </a:r>
            <a:r>
              <a:rPr lang="en-US" baseline="-25000" smtClean="0"/>
              <a:t>R</a:t>
            </a:r>
          </a:p>
          <a:p>
            <a:r>
              <a:rPr lang="en-US" smtClean="0"/>
              <a:t>Postorder: traverse T</a:t>
            </a:r>
            <a:r>
              <a:rPr lang="en-US" baseline="-25000" smtClean="0"/>
              <a:t>L </a:t>
            </a:r>
            <a:r>
              <a:rPr lang="en-US" smtClean="0"/>
              <a:t>, traverse T</a:t>
            </a:r>
            <a:r>
              <a:rPr lang="en-US" baseline="-25000" smtClean="0"/>
              <a:t>R </a:t>
            </a:r>
            <a:r>
              <a:rPr lang="en-US" smtClean="0"/>
              <a:t>, visit root node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3429000"/>
            <a:ext cx="858837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Visualizing Tree Traversals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You can visualize a tree traversal by imagining a mouse that walks along the edge of the tree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the mouse always keeps the tree to the left, it will trace a route known as the </a:t>
            </a:r>
            <a:r>
              <a:rPr lang="en-US" i="1" dirty="0" smtClean="0"/>
              <a:t>Euler tour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Euler tour is the path traced in blue in the figure on the right</a:t>
            </a:r>
          </a:p>
        </p:txBody>
      </p:sp>
      <p:pic>
        <p:nvPicPr>
          <p:cNvPr id="63491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90688"/>
            <a:ext cx="38623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Trees - Introduction (cont.)</a:t>
            </a:r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Trees can represent hierarchical organizations of information:</a:t>
            </a:r>
          </a:p>
          <a:p>
            <a:pPr lvl="1"/>
            <a:r>
              <a:rPr lang="en-US" smtClean="0"/>
              <a:t>class hierarchy</a:t>
            </a:r>
          </a:p>
          <a:p>
            <a:pPr lvl="1"/>
            <a:r>
              <a:rPr lang="en-US" smtClean="0"/>
              <a:t>disk directory and subdirectories</a:t>
            </a:r>
          </a:p>
          <a:p>
            <a:pPr lvl="1"/>
            <a:r>
              <a:rPr lang="en-US" smtClean="0"/>
              <a:t>family tree</a:t>
            </a:r>
          </a:p>
          <a:p>
            <a:endParaRPr 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114800"/>
            <a:ext cx="701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Visualizing Tree Traversals (cont.)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mtClean="0"/>
              <a:t>A Euler tour (blue path) is a preorder traversal</a:t>
            </a:r>
          </a:p>
          <a:p>
            <a:r>
              <a:rPr lang="en-US" smtClean="0"/>
              <a:t>The sequence in this example is</a:t>
            </a:r>
            <a:br>
              <a:rPr lang="en-US" smtClean="0"/>
            </a:br>
            <a:r>
              <a:rPr lang="en-US" smtClean="0"/>
              <a:t>a b d g e h c f i j</a:t>
            </a:r>
          </a:p>
          <a:p>
            <a:r>
              <a:rPr lang="en-US" smtClean="0"/>
              <a:t>The mouse visits each node before traversing its subtrees (shown by the downward pointing arrows)</a:t>
            </a:r>
          </a:p>
        </p:txBody>
      </p:sp>
      <p:pic>
        <p:nvPicPr>
          <p:cNvPr id="64515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40338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Visualizing Tree Traversals (cont.)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mtClean="0"/>
              <a:t>If we record a node as the mouse returns from traversing its left subtree (shown by horizontal black arrows in the figure) we get an inorder traversal</a:t>
            </a:r>
          </a:p>
          <a:p>
            <a:r>
              <a:rPr lang="en-US" smtClean="0"/>
              <a:t>The sequence is</a:t>
            </a:r>
            <a:br>
              <a:rPr lang="en-US" smtClean="0"/>
            </a:br>
            <a:r>
              <a:rPr lang="en-US" smtClean="0"/>
              <a:t>d g b h e a i f j c</a:t>
            </a:r>
          </a:p>
        </p:txBody>
      </p:sp>
      <p:pic>
        <p:nvPicPr>
          <p:cNvPr id="65539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828800"/>
            <a:ext cx="3886200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Visualizing Tree Traversals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mtClean="0"/>
              <a:t>If we record each node as the mouse last encounters it, we get a postorder traversal (shown by the upward pointing arrows)</a:t>
            </a:r>
          </a:p>
          <a:p>
            <a:r>
              <a:rPr lang="en-US" smtClean="0"/>
              <a:t>The sequence is</a:t>
            </a:r>
            <a:br>
              <a:rPr lang="en-US" smtClean="0"/>
            </a:br>
            <a:r>
              <a:rPr lang="en-US" smtClean="0"/>
              <a:t>g d h e b i j f c a</a:t>
            </a:r>
          </a:p>
        </p:txBody>
      </p:sp>
      <p:pic>
        <p:nvPicPr>
          <p:cNvPr id="66563" name="Picture 2" descr="C:\Documents and Settings\Administrator\My Documents\Koffman\PPTs\JPEGS\JWCL233_Koffman JPG files\ch06\w0127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87538"/>
            <a:ext cx="3657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Traversals of Binary Search Trees and Expression Trees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 inorder traversal of a </a:t>
            </a:r>
            <a:br>
              <a:rPr lang="en-US" dirty="0" smtClean="0"/>
            </a:br>
            <a:r>
              <a:rPr lang="en-US" dirty="0" smtClean="0"/>
              <a:t>binary search tree results </a:t>
            </a:r>
            <a:br>
              <a:rPr lang="en-US" dirty="0" smtClean="0"/>
            </a:br>
            <a:r>
              <a:rPr lang="en-US" dirty="0" smtClean="0"/>
              <a:t>in the nodes being visited </a:t>
            </a:r>
            <a:br>
              <a:rPr lang="en-US" dirty="0" smtClean="0"/>
            </a:br>
            <a:r>
              <a:rPr lang="en-US" dirty="0" smtClean="0"/>
              <a:t>in sequence by </a:t>
            </a:r>
            <a:br>
              <a:rPr lang="en-US" dirty="0" smtClean="0"/>
            </a:br>
            <a:r>
              <a:rPr lang="en-US" dirty="0" smtClean="0"/>
              <a:t>increasing data value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i="1" dirty="0" smtClean="0"/>
              <a:t>canine, cat, dog, wolf</a:t>
            </a:r>
          </a:p>
        </p:txBody>
      </p:sp>
      <p:grpSp>
        <p:nvGrpSpPr>
          <p:cNvPr id="67587" name="Group 6"/>
          <p:cNvGrpSpPr>
            <a:grpSpLocks/>
          </p:cNvGrpSpPr>
          <p:nvPr/>
        </p:nvGrpSpPr>
        <p:grpSpPr bwMode="auto">
          <a:xfrm>
            <a:off x="4767263" y="2047875"/>
            <a:ext cx="3810000" cy="2057400"/>
            <a:chOff x="1447800" y="2514600"/>
            <a:chExt cx="3810000" cy="2057400"/>
          </a:xfrm>
        </p:grpSpPr>
        <p:sp>
          <p:nvSpPr>
            <p:cNvPr id="8" name="Oval 7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2" name="Straight Connector 11"/>
            <p:cNvCxnSpPr>
              <a:stCxn id="8" idx="3"/>
            </p:cNvCxnSpPr>
            <p:nvPr/>
          </p:nvCxnSpPr>
          <p:spPr>
            <a:xfrm flipH="1">
              <a:off x="2971800" y="2970213"/>
              <a:ext cx="4492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5"/>
              <a:endCxn id="10" idx="0"/>
            </p:cNvCxnSpPr>
            <p:nvPr/>
          </p:nvCxnSpPr>
          <p:spPr>
            <a:xfrm>
              <a:off x="4122737" y="2970213"/>
              <a:ext cx="6397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11" idx="0"/>
            </p:cNvCxnSpPr>
            <p:nvPr/>
          </p:nvCxnSpPr>
          <p:spPr>
            <a:xfrm flipH="1">
              <a:off x="2019300" y="3732213"/>
              <a:ext cx="4111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Traversals of Binary Search Trees and Expression Trees (cont.)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An inorder traversal of an expression tree results in the sequence</a:t>
            </a:r>
            <a:br>
              <a:rPr lang="en-US" dirty="0" smtClean="0"/>
            </a:br>
            <a:r>
              <a:rPr lang="en-US" dirty="0" smtClean="0"/>
              <a:t>x + y * a + b / c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we insert parentheses where they belong, we get the infix form: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(x + y) * ((a + b) / c)</a:t>
            </a:r>
          </a:p>
        </p:txBody>
      </p:sp>
      <p:grpSp>
        <p:nvGrpSpPr>
          <p:cNvPr id="68611" name="Group 50"/>
          <p:cNvGrpSpPr>
            <a:grpSpLocks/>
          </p:cNvGrpSpPr>
          <p:nvPr/>
        </p:nvGrpSpPr>
        <p:grpSpPr bwMode="auto">
          <a:xfrm>
            <a:off x="5459413" y="1754188"/>
            <a:ext cx="3246437" cy="2282825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015" y="1569493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*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96243" y="2104390"/>
              <a:ext cx="355582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/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75465" y="2104390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grpSp>
          <p:nvGrpSpPr>
            <p:cNvPr id="68615" name="Group 9"/>
            <p:cNvGrpSpPr>
              <a:grpSpLocks/>
            </p:cNvGrpSpPr>
            <p:nvPr/>
          </p:nvGrpSpPr>
          <p:grpSpPr bwMode="auto"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3582" y="2780551"/>
                <a:ext cx="350819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90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  <p:grpSp>
          <p:nvGrpSpPr>
            <p:cNvPr id="68616" name="Group 12"/>
            <p:cNvGrpSpPr>
              <a:grpSpLocks/>
            </p:cNvGrpSpPr>
            <p:nvPr/>
          </p:nvGrpSpPr>
          <p:grpSpPr bwMode="auto"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247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y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949" y="1885352"/>
              <a:ext cx="727038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3499" y="1885352"/>
              <a:ext cx="665129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856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949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634" y="2421836"/>
              <a:ext cx="353995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441" y="2421836"/>
              <a:ext cx="360344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623" name="Group 39"/>
            <p:cNvGrpSpPr>
              <a:grpSpLocks/>
            </p:cNvGrpSpPr>
            <p:nvPr/>
          </p:nvGrpSpPr>
          <p:grpSpPr bwMode="auto"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2347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671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</a:t>
                </a:r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821" y="3096410"/>
              <a:ext cx="346058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4802" y="3096410"/>
              <a:ext cx="366694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Traversals of Binary Search Trees and Expression Trees (cont.)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mtClean="0"/>
              <a:t>A postorder traversal of an expression tree results in the sequence</a:t>
            </a:r>
            <a:br>
              <a:rPr lang="en-US" smtClean="0"/>
            </a:br>
            <a:r>
              <a:rPr lang="en-US" smtClean="0"/>
              <a:t>x y + a b + c / * </a:t>
            </a:r>
          </a:p>
          <a:p>
            <a:r>
              <a:rPr lang="en-US" smtClean="0"/>
              <a:t>This is the </a:t>
            </a:r>
            <a:r>
              <a:rPr lang="en-US" i="1" smtClean="0"/>
              <a:t>postfix</a:t>
            </a:r>
            <a:r>
              <a:rPr lang="en-US" smtClean="0"/>
              <a:t> or  </a:t>
            </a:r>
            <a:r>
              <a:rPr lang="en-US" i="1" smtClean="0"/>
              <a:t>reverse polish </a:t>
            </a:r>
            <a:r>
              <a:rPr lang="en-US" smtClean="0"/>
              <a:t>form of the expression</a:t>
            </a:r>
          </a:p>
          <a:p>
            <a:r>
              <a:rPr lang="en-US" smtClean="0"/>
              <a:t>Operators follow operands</a:t>
            </a:r>
          </a:p>
        </p:txBody>
      </p:sp>
      <p:grpSp>
        <p:nvGrpSpPr>
          <p:cNvPr id="69635" name="Group 50"/>
          <p:cNvGrpSpPr>
            <a:grpSpLocks/>
          </p:cNvGrpSpPr>
          <p:nvPr/>
        </p:nvGrpSpPr>
        <p:grpSpPr bwMode="auto">
          <a:xfrm>
            <a:off x="5459413" y="1754188"/>
            <a:ext cx="3246437" cy="2282825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015" y="1569493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*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96243" y="2104390"/>
              <a:ext cx="355582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/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75465" y="2104390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grpSp>
          <p:nvGrpSpPr>
            <p:cNvPr id="69639" name="Group 9"/>
            <p:cNvGrpSpPr>
              <a:grpSpLocks/>
            </p:cNvGrpSpPr>
            <p:nvPr/>
          </p:nvGrpSpPr>
          <p:grpSpPr bwMode="auto"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3582" y="2780551"/>
                <a:ext cx="350819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90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  <p:grpSp>
          <p:nvGrpSpPr>
            <p:cNvPr id="69640" name="Group 12"/>
            <p:cNvGrpSpPr>
              <a:grpSpLocks/>
            </p:cNvGrpSpPr>
            <p:nvPr/>
          </p:nvGrpSpPr>
          <p:grpSpPr bwMode="auto"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247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y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949" y="1885352"/>
              <a:ext cx="727038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3499" y="1885352"/>
              <a:ext cx="665129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856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949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634" y="2421836"/>
              <a:ext cx="353995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441" y="2421836"/>
              <a:ext cx="360344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647" name="Group 39"/>
            <p:cNvGrpSpPr>
              <a:grpSpLocks/>
            </p:cNvGrpSpPr>
            <p:nvPr/>
          </p:nvGrpSpPr>
          <p:grpSpPr bwMode="auto"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2347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671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</a:t>
                </a:r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821" y="3096410"/>
              <a:ext cx="346058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4802" y="3096410"/>
              <a:ext cx="366694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Traversals of Binary Search Trees and Expression Trees (cont.)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r>
              <a:rPr lang="en-US" smtClean="0"/>
              <a:t>A preorder traversal of an expression tree results in the sequence</a:t>
            </a:r>
            <a:br>
              <a:rPr lang="en-US" smtClean="0"/>
            </a:br>
            <a:r>
              <a:rPr lang="en-US" smtClean="0"/>
              <a:t>* + x y / + a b c </a:t>
            </a:r>
          </a:p>
          <a:p>
            <a:r>
              <a:rPr lang="en-US" smtClean="0"/>
              <a:t>This is the </a:t>
            </a:r>
            <a:r>
              <a:rPr lang="en-US" i="1" smtClean="0"/>
              <a:t>prefix</a:t>
            </a:r>
            <a:r>
              <a:rPr lang="en-US" smtClean="0"/>
              <a:t> form of the expression</a:t>
            </a:r>
          </a:p>
          <a:p>
            <a:r>
              <a:rPr lang="en-US" smtClean="0"/>
              <a:t>Operators precede operands</a:t>
            </a:r>
          </a:p>
        </p:txBody>
      </p:sp>
      <p:grpSp>
        <p:nvGrpSpPr>
          <p:cNvPr id="70659" name="Group 50"/>
          <p:cNvGrpSpPr>
            <a:grpSpLocks/>
          </p:cNvGrpSpPr>
          <p:nvPr/>
        </p:nvGrpSpPr>
        <p:grpSpPr bwMode="auto">
          <a:xfrm>
            <a:off x="5459413" y="1754188"/>
            <a:ext cx="3246437" cy="2282825"/>
            <a:chOff x="5288128" y="1569493"/>
            <a:chExt cx="3246273" cy="2282440"/>
          </a:xfrm>
        </p:grpSpPr>
        <p:sp>
          <p:nvSpPr>
            <p:cNvPr id="7" name="Oval 6"/>
            <p:cNvSpPr/>
            <p:nvPr/>
          </p:nvSpPr>
          <p:spPr>
            <a:xfrm>
              <a:off x="6766015" y="1569493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*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696243" y="2104390"/>
              <a:ext cx="355582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/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75465" y="2104390"/>
              <a:ext cx="371456" cy="37141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grpSp>
          <p:nvGrpSpPr>
            <p:cNvPr id="70663" name="Group 9"/>
            <p:cNvGrpSpPr>
              <a:grpSpLocks/>
            </p:cNvGrpSpPr>
            <p:nvPr/>
          </p:nvGrpSpPr>
          <p:grpSpPr bwMode="auto">
            <a:xfrm>
              <a:off x="7208672" y="2780732"/>
              <a:ext cx="1325729" cy="370764"/>
              <a:chOff x="7208672" y="2780732"/>
              <a:chExt cx="1325729" cy="37076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183582" y="2780551"/>
                <a:ext cx="350819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c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20890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+</a:t>
                </a:r>
              </a:p>
            </p:txBody>
          </p:sp>
        </p:grpSp>
        <p:grpSp>
          <p:nvGrpSpPr>
            <p:cNvPr id="70664" name="Group 12"/>
            <p:cNvGrpSpPr>
              <a:grpSpLocks/>
            </p:cNvGrpSpPr>
            <p:nvPr/>
          </p:nvGrpSpPr>
          <p:grpSpPr bwMode="auto">
            <a:xfrm>
              <a:off x="5288128" y="2780732"/>
              <a:ext cx="1346200" cy="370764"/>
              <a:chOff x="5257800" y="2780732"/>
              <a:chExt cx="1346200" cy="3707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232476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y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257800" y="2780551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</p:grpSp>
        <p:cxnSp>
          <p:nvCxnSpPr>
            <p:cNvPr id="23" name="Straight Connector 22"/>
            <p:cNvCxnSpPr>
              <a:stCxn id="7" idx="3"/>
              <a:endCxn id="9" idx="7"/>
            </p:cNvCxnSpPr>
            <p:nvPr/>
          </p:nvCxnSpPr>
          <p:spPr>
            <a:xfrm flipH="1">
              <a:off x="6092949" y="1885352"/>
              <a:ext cx="727038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5"/>
              <a:endCxn id="8" idx="1"/>
            </p:cNvCxnSpPr>
            <p:nvPr/>
          </p:nvCxnSpPr>
          <p:spPr>
            <a:xfrm>
              <a:off x="7083499" y="1885352"/>
              <a:ext cx="665129" cy="2745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3"/>
              <a:endCxn id="15" idx="0"/>
            </p:cNvCxnSpPr>
            <p:nvPr/>
          </p:nvCxnSpPr>
          <p:spPr>
            <a:xfrm flipH="1">
              <a:off x="5473856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4" idx="0"/>
            </p:cNvCxnSpPr>
            <p:nvPr/>
          </p:nvCxnSpPr>
          <p:spPr>
            <a:xfrm>
              <a:off x="6092949" y="2421836"/>
              <a:ext cx="355582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3"/>
              <a:endCxn id="12" idx="0"/>
            </p:cNvCxnSpPr>
            <p:nvPr/>
          </p:nvCxnSpPr>
          <p:spPr>
            <a:xfrm flipH="1">
              <a:off x="7394634" y="2421836"/>
              <a:ext cx="353995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" idx="5"/>
              <a:endCxn id="11" idx="0"/>
            </p:cNvCxnSpPr>
            <p:nvPr/>
          </p:nvCxnSpPr>
          <p:spPr>
            <a:xfrm>
              <a:off x="7999441" y="2421836"/>
              <a:ext cx="360344" cy="3587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671" name="Group 39"/>
            <p:cNvGrpSpPr>
              <a:grpSpLocks/>
            </p:cNvGrpSpPr>
            <p:nvPr/>
          </p:nvGrpSpPr>
          <p:grpSpPr bwMode="auto">
            <a:xfrm>
              <a:off x="6731221" y="3481169"/>
              <a:ext cx="1346200" cy="370764"/>
              <a:chOff x="5257800" y="2780732"/>
              <a:chExt cx="1346200" cy="37076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6232347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b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257671" y="2780084"/>
                <a:ext cx="371456" cy="37141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</a:t>
                </a:r>
              </a:p>
            </p:txBody>
          </p:sp>
        </p:grpSp>
        <p:cxnSp>
          <p:nvCxnSpPr>
            <p:cNvPr id="43" name="Straight Connector 42"/>
            <p:cNvCxnSpPr>
              <a:stCxn id="12" idx="3"/>
              <a:endCxn id="42" idx="0"/>
            </p:cNvCxnSpPr>
            <p:nvPr/>
          </p:nvCxnSpPr>
          <p:spPr>
            <a:xfrm flipH="1">
              <a:off x="6916821" y="3096410"/>
              <a:ext cx="346058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2" idx="5"/>
              <a:endCxn id="41" idx="0"/>
            </p:cNvCxnSpPr>
            <p:nvPr/>
          </p:nvCxnSpPr>
          <p:spPr>
            <a:xfrm>
              <a:off x="7524802" y="3096410"/>
              <a:ext cx="366694" cy="38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Implementing a </a:t>
            </a:r>
            <a:r>
              <a:rPr lang="en-US" sz="32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3200" dirty="0" smtClean="0"/>
              <a:t>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b="1" smtClean="0"/>
              <a:t> Class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Like a linked list, a node consists of a data part and links to successor nodes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So that we can store any kind of data in a tree node, we </a:t>
            </a:r>
            <a:r>
              <a:rPr lang="en-US" dirty="0" smtClean="0"/>
              <a:t>make </a:t>
            </a:r>
            <a:r>
              <a:rPr lang="en-US" dirty="0"/>
              <a:t>the </a:t>
            </a:r>
            <a:r>
              <a:rPr lang="en-US" dirty="0" smtClean="0"/>
              <a:t>data part </a:t>
            </a:r>
            <a:r>
              <a:rPr lang="en-US" dirty="0"/>
              <a:t>an object of type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 binary tree node must have links (pointers) to both its left and right subtrees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981200"/>
            <a:ext cx="3117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b="1" smtClean="0"/>
              <a:t> Class (cont.)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92263"/>
            <a:ext cx="385445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Trees - Introduction (cont.)</a:t>
            </a:r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Trees are recursive data structures because they can be defined recursively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Many methods to process trees are written recursively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This chapter focuses on the </a:t>
            </a:r>
            <a:r>
              <a:rPr lang="en-US" i="1" dirty="0"/>
              <a:t>binary tree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 a binary tree each element has two successors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Binary trees can be represented by arrays and by linked data structures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Searching a binary search tree</a:t>
            </a:r>
            <a:r>
              <a:rPr lang="en-US" dirty="0" smtClean="0"/>
              <a:t>, generally is more </a:t>
            </a:r>
            <a:r>
              <a:rPr lang="en-US" dirty="0"/>
              <a:t>efficient than </a:t>
            </a:r>
            <a:r>
              <a:rPr lang="en-US" dirty="0" smtClean="0"/>
              <a:t>linearly searching </a:t>
            </a:r>
            <a:r>
              <a:rPr lang="en-US" dirty="0"/>
              <a:t>an ordered list—O(log </a:t>
            </a:r>
            <a:r>
              <a:rPr lang="en-US" i="1" dirty="0"/>
              <a:t>n</a:t>
            </a:r>
            <a:r>
              <a:rPr lang="en-US" dirty="0"/>
              <a:t>) versus O(n)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b="1" smtClean="0"/>
              <a:t>Class </a:t>
            </a:r>
            <a:endParaRPr lang="en-US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52663"/>
            <a:ext cx="8658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3124200" y="2362200"/>
            <a:ext cx="2819400" cy="1820863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65300"/>
            <a:ext cx="68770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943600" y="17526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bT.root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-&gt;left</a:t>
            </a:r>
            <a:r>
              <a:rPr lang="en-US" dirty="0"/>
              <a:t> points to the left </a:t>
            </a:r>
            <a:r>
              <a:rPr lang="en-US" dirty="0" err="1"/>
              <a:t>subtree</a:t>
            </a:r>
            <a:r>
              <a:rPr lang="en-US" dirty="0"/>
              <a:t> of the root (the root node of tree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x + y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cxnSp>
        <p:nvCxnSpPr>
          <p:cNvPr id="19" name="Straight Arrow Connector 18"/>
          <p:cNvCxnSpPr>
            <a:stCxn id="2" idx="2"/>
          </p:cNvCxnSpPr>
          <p:nvPr/>
        </p:nvCxnSpPr>
        <p:spPr>
          <a:xfrm flipH="1">
            <a:off x="6400800" y="2971800"/>
            <a:ext cx="1028700" cy="715963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65300"/>
            <a:ext cx="68770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943600" y="17526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bT.root.right</a:t>
            </a:r>
            <a:r>
              <a:rPr lang="en-US" dirty="0"/>
              <a:t> points to the right </a:t>
            </a:r>
            <a:r>
              <a:rPr lang="en-US" dirty="0" err="1"/>
              <a:t>subtree</a:t>
            </a:r>
            <a:r>
              <a:rPr lang="en-US" dirty="0"/>
              <a:t> of the root (the root node of tree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 / b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cxnSp>
        <p:nvCxnSpPr>
          <p:cNvPr id="14" name="Straight Arrow Connector 13"/>
          <p:cNvCxnSpPr>
            <a:stCxn id="2" idx="2"/>
          </p:cNvCxnSpPr>
          <p:nvPr/>
        </p:nvCxnSpPr>
        <p:spPr>
          <a:xfrm flipH="1">
            <a:off x="6477000" y="2819400"/>
            <a:ext cx="9525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65300"/>
            <a:ext cx="68770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943600" y="1600200"/>
            <a:ext cx="2971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bT.root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right.data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contains the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1600" dirty="0"/>
              <a:t> </a:t>
            </a:r>
            <a:r>
              <a:rPr lang="en-US" dirty="0"/>
              <a:t>object '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/>
              <a:t>'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sp>
        <p:nvSpPr>
          <p:cNvPr id="8192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16075"/>
            <a:ext cx="42068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sp>
        <p:nvSpPr>
          <p:cNvPr id="8294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616075"/>
            <a:ext cx="49720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Binary_Tree </a:t>
            </a:r>
            <a:r>
              <a:rPr lang="en-US" sz="4000" b="1" smtClean="0"/>
              <a:t>Class (cont.) </a:t>
            </a:r>
            <a:endParaRPr lang="en-US" smtClean="0"/>
          </a:p>
        </p:txBody>
      </p:sp>
      <p:sp>
        <p:nvSpPr>
          <p:cNvPr id="8397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038" y="2071688"/>
            <a:ext cx="4733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Constructors</a:t>
            </a:r>
          </a:p>
        </p:txBody>
      </p:sp>
      <p:sp>
        <p:nvSpPr>
          <p:cNvPr id="8499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There are three constructors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no-parameter constructor: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() : root(NULL)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{}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constructor that creates a tree with a given node at the root (this is a protected constructor because client classes do not know about the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z="2400" dirty="0" smtClean="0"/>
              <a:t> </a:t>
            </a:r>
            <a:r>
              <a:rPr lang="en-US" dirty="0" smtClean="0"/>
              <a:t>class):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4572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&gt;*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new_root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: root(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new_root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{}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Constructors (cont.)</a:t>
            </a:r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constructor that builds a tree from a data value and two trees that will become the left and right </a:t>
            </a:r>
            <a:r>
              <a:rPr lang="en-US" dirty="0" err="1" smtClean="0"/>
              <a:t>subtrees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(),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()):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root(new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left_child.root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  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right_child.root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)) {}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Constructors (cont.)</a:t>
            </a:r>
          </a:p>
        </p:txBody>
      </p:sp>
      <p:sp>
        <p:nvSpPr>
          <p:cNvPr id="87042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dirty="0"/>
              <a:t> and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dirty="0"/>
              <a:t> are type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&lt;char&gt; 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and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lT.root</a:t>
            </a:r>
            <a:r>
              <a:rPr lang="en-US" dirty="0"/>
              <a:t> </a:t>
            </a:r>
            <a:r>
              <a:rPr lang="en-US" dirty="0" smtClean="0"/>
              <a:t>points to </a:t>
            </a:r>
            <a:r>
              <a:rPr lang="en-US" dirty="0"/>
              <a:t>the root node of binary tree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x +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and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rT.root</a:t>
            </a:r>
            <a:r>
              <a:rPr lang="en-US" dirty="0"/>
              <a:t> points to the root node of </a:t>
            </a:r>
            <a:r>
              <a:rPr lang="en-US" dirty="0" smtClean="0"/>
              <a:t>binary tree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a / 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 smtClean="0"/>
              <a:t>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the </a:t>
            </a:r>
            <a:r>
              <a:rPr lang="en-US" dirty="0"/>
              <a:t>statement</a:t>
            </a:r>
          </a:p>
          <a:p>
            <a:pPr marL="4572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&lt;char&gt;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('*',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causes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bT</a:t>
            </a:r>
            <a:r>
              <a:rPr lang="en-US" dirty="0"/>
              <a:t> to contain the </a:t>
            </a:r>
            <a:r>
              <a:rPr lang="en-US" dirty="0" smtClean="0"/>
              <a:t>following tree: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0" y="4648200"/>
            <a:ext cx="29146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Tree Terminology and Applications</a:t>
            </a:r>
            <a:endParaRPr lang="en-US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2800" noProof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sz="2800" noProof="1" smtClean="0"/>
              <a:t> </a:t>
            </a:r>
            <a:r>
              <a:rPr lang="en-US" sz="3200" b="1" noProof="1" smtClean="0"/>
              <a:t>and</a:t>
            </a:r>
            <a:r>
              <a:rPr lang="en-US" sz="3200" noProof="1" smtClean="0"/>
              <a:t> </a:t>
            </a:r>
            <a:r>
              <a:rPr lang="en-US" sz="2800" noProof="1" smtClean="0">
                <a:latin typeface="Courier New" pitchFamily="49" charset="0"/>
                <a:cs typeface="Courier New" pitchFamily="49" charset="0"/>
              </a:rPr>
              <a:t>get_right_subtree</a:t>
            </a:r>
            <a:r>
              <a:rPr lang="en-US" sz="2800" noProof="1" smtClean="0"/>
              <a:t> </a:t>
            </a:r>
            <a:r>
              <a:rPr lang="en-US" sz="3200" b="1" noProof="1" smtClean="0"/>
              <a:t>Functions</a:t>
            </a:r>
          </a:p>
        </p:txBody>
      </p:sp>
      <p:sp>
        <p:nvSpPr>
          <p:cNvPr id="8806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sz="1600" dirty="0" smtClean="0"/>
              <a:t> </a:t>
            </a:r>
            <a:r>
              <a:rPr lang="en-US" sz="2000" dirty="0" smtClean="0"/>
              <a:t>function returns a binary tree whose root is the left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of the object on which the function is called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It uses the protected constructor just discussed to construct a new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2000" dirty="0" smtClean="0"/>
              <a:t> object whose root references the left </a:t>
            </a:r>
            <a:r>
              <a:rPr lang="en-US" sz="2000" dirty="0" err="1" smtClean="0"/>
              <a:t>subtree</a:t>
            </a:r>
            <a:r>
              <a:rPr lang="en-US" sz="2000" dirty="0" smtClean="0"/>
              <a:t> of this tree 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400" i="1" dirty="0" smtClean="0">
                <a:latin typeface="Courier New" pitchFamily="49" charset="0"/>
                <a:cs typeface="Courier New" pitchFamily="49" charset="0"/>
              </a:rPr>
              <a:t>Return the left-</a:t>
            </a:r>
            <a:r>
              <a:rPr lang="en-US" sz="1400" i="1" dirty="0" err="1" smtClean="0">
                <a:latin typeface="Courier New" pitchFamily="49" charset="0"/>
                <a:cs typeface="Courier New" pitchFamily="49" charset="0"/>
              </a:rPr>
              <a:t>subtree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 */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(root == NULL) {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throw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invalid_argument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on empty tree");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&gt;(root-&gt;left);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319088" lvl="1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000" dirty="0"/>
              <a:t>The </a:t>
            </a:r>
            <a:r>
              <a:rPr lang="en-US" sz="2000" dirty="0" err="1"/>
              <a:t>get_right_subtree</a:t>
            </a:r>
            <a:r>
              <a:rPr lang="en-US" sz="2000" dirty="0"/>
              <a:t> function is symmetric</a:t>
            </a:r>
          </a:p>
          <a:p>
            <a:pPr marL="742950" lvl="1" indent="-285750">
              <a:lnSpc>
                <a:spcPct val="90000"/>
              </a:lnSpc>
              <a:buFont typeface="Wingdings 2" pitchFamily="18" charset="2"/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is_leaf</a:t>
            </a:r>
            <a:r>
              <a:rPr lang="en-US" b="1" smtClean="0"/>
              <a:t> Function</a:t>
            </a:r>
          </a:p>
        </p:txBody>
      </p:sp>
      <p:sp>
        <p:nvSpPr>
          <p:cNvPr id="8909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Indicate that this tree is a leaf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&gt;::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is_leaf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if (root != NULL)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return root-&gt;left == NULL &amp;&amp; root-&gt;right == NULL;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} else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return true;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b="1" smtClean="0"/>
              <a:t> Function</a:t>
            </a:r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</a:t>
            </a:r>
            <a:r>
              <a:rPr lang="en-US" sz="28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2800" dirty="0" smtClean="0"/>
              <a:t> </a:t>
            </a:r>
            <a:r>
              <a:rPr lang="en-US" dirty="0" smtClean="0"/>
              <a:t>method generates a string representing a preorder traversal in which each local root is on a separate line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err="1"/>
              <a:t>subtree</a:t>
            </a:r>
            <a:r>
              <a:rPr lang="en-US" dirty="0"/>
              <a:t> is empty, the string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"NULL" </a:t>
            </a:r>
            <a:r>
              <a:rPr lang="en-US" dirty="0"/>
              <a:t>is </a:t>
            </a:r>
            <a:r>
              <a:rPr lang="en-US" dirty="0" smtClean="0"/>
              <a:t>displayed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b="1" smtClean="0"/>
              <a:t> Function (cont.)</a:t>
            </a:r>
          </a:p>
        </p:txBody>
      </p:sp>
      <p:sp>
        <p:nvSpPr>
          <p:cNvPr id="911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121025" cy="4876800"/>
          </a:xfrm>
        </p:spPr>
        <p:txBody>
          <a:bodyPr>
            <a:normAutofit fontScale="62500" lnSpcReduction="20000"/>
          </a:bodyPr>
          <a:lstStyle/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*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x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y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/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91440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NULL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1141" name="Group 6"/>
          <p:cNvGrpSpPr>
            <a:grpSpLocks/>
          </p:cNvGrpSpPr>
          <p:nvPr/>
        </p:nvGrpSpPr>
        <p:grpSpPr bwMode="auto">
          <a:xfrm>
            <a:off x="4510088" y="2406650"/>
            <a:ext cx="3322637" cy="1582738"/>
            <a:chOff x="5288128" y="2050871"/>
            <a:chExt cx="3323721" cy="1582003"/>
          </a:xfrm>
        </p:grpSpPr>
        <p:sp>
          <p:nvSpPr>
            <p:cNvPr id="8" name="Oval 7"/>
            <p:cNvSpPr/>
            <p:nvPr/>
          </p:nvSpPr>
          <p:spPr>
            <a:xfrm>
              <a:off x="6766572" y="2050871"/>
              <a:ext cx="370009" cy="3713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*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775649" y="2587197"/>
              <a:ext cx="371596" cy="3697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+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208041" y="3261572"/>
              <a:ext cx="371596" cy="3713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</a:t>
              </a:r>
            </a:p>
          </p:txBody>
        </p:sp>
        <p:grpSp>
          <p:nvGrpSpPr>
            <p:cNvPr id="91146" name="Group 10"/>
            <p:cNvGrpSpPr>
              <a:grpSpLocks/>
            </p:cNvGrpSpPr>
            <p:nvPr/>
          </p:nvGrpSpPr>
          <p:grpSpPr bwMode="auto">
            <a:xfrm>
              <a:off x="5288128" y="3262110"/>
              <a:ext cx="1346200" cy="370764"/>
              <a:chOff x="5257800" y="2780732"/>
              <a:chExt cx="1346200" cy="370764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6232843" y="2780193"/>
                <a:ext cx="371596" cy="37130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y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257800" y="2780193"/>
                <a:ext cx="371596" cy="37130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x</a:t>
                </a:r>
              </a:p>
            </p:txBody>
          </p:sp>
        </p:grpSp>
        <p:cxnSp>
          <p:nvCxnSpPr>
            <p:cNvPr id="12" name="Straight Connector 11"/>
            <p:cNvCxnSpPr>
              <a:stCxn id="8" idx="3"/>
              <a:endCxn id="9" idx="7"/>
            </p:cNvCxnSpPr>
            <p:nvPr/>
          </p:nvCxnSpPr>
          <p:spPr>
            <a:xfrm flipH="1">
              <a:off x="6091665" y="2366637"/>
              <a:ext cx="728900" cy="274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5"/>
              <a:endCxn id="18" idx="1"/>
            </p:cNvCxnSpPr>
            <p:nvPr/>
          </p:nvCxnSpPr>
          <p:spPr>
            <a:xfrm>
              <a:off x="7082588" y="2366637"/>
              <a:ext cx="740016" cy="274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3"/>
              <a:endCxn id="21" idx="0"/>
            </p:cNvCxnSpPr>
            <p:nvPr/>
          </p:nvCxnSpPr>
          <p:spPr>
            <a:xfrm flipH="1">
              <a:off x="5473926" y="2902963"/>
              <a:ext cx="355716" cy="358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5"/>
              <a:endCxn id="20" idx="0"/>
            </p:cNvCxnSpPr>
            <p:nvPr/>
          </p:nvCxnSpPr>
          <p:spPr>
            <a:xfrm>
              <a:off x="6091665" y="2902963"/>
              <a:ext cx="357304" cy="358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3"/>
              <a:endCxn id="10" idx="0"/>
            </p:cNvCxnSpPr>
            <p:nvPr/>
          </p:nvCxnSpPr>
          <p:spPr>
            <a:xfrm flipH="1">
              <a:off x="7393840" y="2902963"/>
              <a:ext cx="428765" cy="358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8" idx="5"/>
              <a:endCxn id="19" idx="0"/>
            </p:cNvCxnSpPr>
            <p:nvPr/>
          </p:nvCxnSpPr>
          <p:spPr>
            <a:xfrm>
              <a:off x="8084627" y="2902963"/>
              <a:ext cx="341424" cy="3586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767023" y="2587197"/>
              <a:ext cx="371596" cy="36971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/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241841" y="3261572"/>
              <a:ext cx="370008" cy="3713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b</a:t>
              </a:r>
            </a:p>
          </p:txBody>
        </p:sp>
      </p:grpSp>
      <p:sp>
        <p:nvSpPr>
          <p:cNvPr id="91142" name="TextBox 21"/>
          <p:cNvSpPr txBox="1">
            <a:spLocks noChangeArrowheads="1"/>
          </p:cNvSpPr>
          <p:nvPr/>
        </p:nvSpPr>
        <p:spPr bwMode="auto">
          <a:xfrm>
            <a:off x="4048125" y="4306888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urier New" pitchFamily="49" charset="0"/>
                <a:cs typeface="Courier New" pitchFamily="49" charset="0"/>
              </a:rPr>
              <a:t>(x + y) * (a /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b="1" smtClean="0"/>
              <a:t> Function (cont.)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/** 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Return a string representation of this tree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::string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&gt;::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ostringstream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if 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is_null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&lt;&lt; "NULL\n";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else {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&lt;&lt; *root &lt;&lt; '\n';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get_right_subtree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os.str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Reading a Binary Tree</a:t>
            </a:r>
          </a:p>
        </p:txBody>
      </p:sp>
      <p:sp>
        <p:nvSpPr>
          <p:cNvPr id="9318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If we use an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sz="2200" dirty="0" smtClean="0"/>
              <a:t> to read the individual lines created by the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2200" dirty="0" smtClean="0"/>
              <a:t> function, we can reconstruct the tree using:</a:t>
            </a:r>
          </a:p>
          <a:p>
            <a:pPr>
              <a:buSzPct val="100000"/>
              <a:buFont typeface="Tw Cen MT" pitchFamily="34" charset="0"/>
              <a:buAutoNum type="arabicPeriod"/>
            </a:pPr>
            <a:r>
              <a:rPr lang="en-US" sz="2200" dirty="0" smtClean="0"/>
              <a:t>Read a line that represents information at the root</a:t>
            </a:r>
          </a:p>
          <a:p>
            <a:pPr>
              <a:buSzPct val="100000"/>
              <a:buFont typeface="Tw Cen MT" pitchFamily="34" charset="0"/>
              <a:buAutoNum type="arabicPeriod"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200" dirty="0" smtClean="0"/>
              <a:t> it is “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sz="2200" dirty="0" smtClean="0"/>
              <a:t>"</a:t>
            </a:r>
          </a:p>
          <a:p>
            <a:pPr>
              <a:buSzPct val="100000"/>
              <a:buFont typeface="Tw Cen MT" pitchFamily="34" charset="0"/>
              <a:buAutoNum type="arabicPeriod"/>
            </a:pPr>
            <a:r>
              <a:rPr lang="en-US" sz="2200" dirty="0" smtClean="0"/>
              <a:t>     Return an empty tree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>
              <a:buSzPct val="100000"/>
              <a:buFont typeface="Tw Cen MT" pitchFamily="34" charset="0"/>
              <a:buAutoNum type="arabicPeriod" startAt="4"/>
            </a:pPr>
            <a:r>
              <a:rPr lang="en-US" sz="2200" dirty="0" smtClean="0"/>
              <a:t>    Convert the input line to a data value   </a:t>
            </a:r>
          </a:p>
          <a:p>
            <a:pPr>
              <a:buSzPct val="100000"/>
              <a:buFont typeface="Tw Cen MT" pitchFamily="34" charset="0"/>
              <a:buAutoNum type="arabicPeriod" startAt="4"/>
            </a:pPr>
            <a:r>
              <a:rPr lang="en-US" sz="2200" dirty="0" smtClean="0"/>
              <a:t>    Recursively read the left child</a:t>
            </a:r>
          </a:p>
          <a:p>
            <a:pPr>
              <a:buSzPct val="100000"/>
              <a:buFont typeface="Tw Cen MT" pitchFamily="34" charset="0"/>
              <a:buAutoNum type="arabicPeriod" startAt="4"/>
            </a:pPr>
            <a:r>
              <a:rPr lang="en-US" sz="2200" dirty="0" smtClean="0"/>
              <a:t>    Recursively read the right child</a:t>
            </a:r>
          </a:p>
          <a:p>
            <a:pPr>
              <a:buSzPct val="100000"/>
              <a:buFont typeface="Tw Cen MT" pitchFamily="34" charset="0"/>
              <a:buAutoNum type="arabicPeriod" startAt="4"/>
            </a:pPr>
            <a:r>
              <a:rPr lang="en-US" sz="2200" dirty="0" smtClean="0"/>
              <a:t>    Return a tree consisting of the root and the two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Reading a Binary Tree (cont.)</a:t>
            </a:r>
          </a:p>
        </p:txBody>
      </p:sp>
      <p:sp>
        <p:nvSpPr>
          <p:cNvPr id="9421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1928813"/>
            <a:ext cx="5276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Using </a:t>
            </a:r>
            <a:r>
              <a:rPr lang="en-US" sz="3600" b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b="1" smtClean="0"/>
              <a:t> and </a:t>
            </a:r>
            <a:r>
              <a:rPr lang="en-US" sz="3600" b="1" smtClean="0">
                <a:latin typeface="Courier New" pitchFamily="49" charset="0"/>
                <a:cs typeface="Courier New" pitchFamily="49" charset="0"/>
              </a:rPr>
              <a:t>ostream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788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 smtClean="0"/>
              <a:t>We can overload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sz="2500" dirty="0" smtClean="0"/>
              <a:t> extraction operator for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2500" dirty="0" smtClean="0"/>
              <a:t> class to call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read_binary_tree</a:t>
            </a:r>
            <a:r>
              <a:rPr lang="en-US" sz="2500" dirty="0" smtClean="0"/>
              <a:t> function and we can overload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ostream</a:t>
            </a:r>
            <a:r>
              <a:rPr lang="en-US" sz="2500" dirty="0" smtClean="0"/>
              <a:t> insertion operator to call the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to_string</a:t>
            </a:r>
            <a:r>
              <a:rPr lang="en-US" sz="2500" dirty="0" smtClean="0"/>
              <a:t> function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By doing this, we can read and write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2500" dirty="0" smtClean="0"/>
              <a:t> objects in the same manner as we read and write other objects</a:t>
            </a:r>
          </a:p>
          <a:p>
            <a:pPr>
              <a:lnSpc>
                <a:spcPct val="90000"/>
              </a:lnSpc>
            </a:pPr>
            <a:endParaRPr lang="en-US" sz="25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Overloading the </a:t>
            </a:r>
            <a:r>
              <a:rPr lang="en-US" sz="1600" i="1" dirty="0" err="1" smtClean="0">
                <a:latin typeface="Courier New" pitchFamily="49" charset="0"/>
                <a:cs typeface="Courier New" pitchFamily="49" charset="0"/>
              </a:rPr>
              <a:t>ostream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insertion operator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ostream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operator&lt;&lt;(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ostream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out,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&gt;&amp; tree)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return out &lt;&lt;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tree.to_string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Using </a:t>
            </a:r>
            <a:r>
              <a:rPr lang="en-US" sz="3600" b="1" dirty="0" err="1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b="1" dirty="0"/>
              <a:t> and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ostream</a:t>
            </a:r>
            <a:r>
              <a:rPr lang="en-US" dirty="0"/>
              <a:t> </a:t>
            </a:r>
            <a:r>
              <a:rPr lang="en-US" b="1" dirty="0" smtClean="0"/>
              <a:t>(cont.)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378825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Overloading the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extraction operator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template&lt;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operator&gt;&gt;(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istream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 in,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		    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&gt;&amp; tree) {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return in;</a:t>
            </a:r>
          </a:p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Copy Constructor, Assignment, and Destructor</a:t>
            </a:r>
            <a:endParaRPr lang="en-US" sz="36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7283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We do not provide copy constructors, assignment operators, or functioning destructors for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mtClean="0"/>
              <a:t> 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mtClean="0"/>
              <a:t> classes</a:t>
            </a:r>
          </a:p>
          <a:p>
            <a:r>
              <a:rPr lang="en-US" smtClean="0"/>
              <a:t>The purpose of these classes is to illustrate the binary tree ADT and not to provide a robust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1508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Copy Constructor, Assignment, and Destructor (cont.)</a:t>
            </a:r>
            <a:endParaRPr lang="en-US" sz="36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constructor</a:t>
            </a:r>
          </a:p>
          <a:p>
            <a:pPr lvl="1">
              <a:buFont typeface="Wingdings" pitchFamily="2" charset="2"/>
              <a:buNone/>
            </a:pP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&amp;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the_data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left_child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Item_Type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right_child</a:t>
            </a:r>
            <a:r>
              <a:rPr lang="en-US" sz="15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and the functions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get_left_subtree</a:t>
            </a:r>
            <a:r>
              <a:rPr lang="en-US" dirty="0" smtClean="0"/>
              <a:t> and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get_right_subtree</a:t>
            </a:r>
            <a:r>
              <a:rPr lang="en-US" dirty="0" smtClean="0"/>
              <a:t> can result in multiple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dirty="0" smtClean="0"/>
              <a:t> objects containing pointers either directly or indirectly to a given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dirty="0" smtClean="0"/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Copy Constructor, Assignment, and Destructor (cont.)</a:t>
            </a:r>
            <a:endParaRPr lang="en-US" sz="36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99331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One solution causes this constructor and these functions to make a copy of the subtree arguments</a:t>
            </a:r>
          </a:p>
          <a:p>
            <a:r>
              <a:rPr lang="en-US" smtClean="0"/>
              <a:t>Then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mtClean="0"/>
              <a:t> destructor can call the root’s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mtClean="0"/>
              <a:t> destructor, which then recursively calls the destructors for all of the nodes in the tree </a:t>
            </a:r>
          </a:p>
          <a:p>
            <a:r>
              <a:rPr lang="en-US" smtClean="0"/>
              <a:t>There are many cases where this is very inefficient</a:t>
            </a:r>
          </a:p>
          <a:p>
            <a:r>
              <a:rPr lang="en-US" smtClean="0"/>
              <a:t>Thus, we have decided to live with potential memory leaks for these classes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600" b="1" smtClean="0"/>
              <a:t>Copy Constructor, Assignment, and Destructor (cont.)</a:t>
            </a:r>
            <a:endParaRPr lang="en-US" sz="36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00355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An alternative is to use what is known as a </a:t>
            </a:r>
            <a:r>
              <a:rPr lang="en-US" i="1" smtClean="0"/>
              <a:t>smart pointer </a:t>
            </a:r>
            <a:r>
              <a:rPr lang="en-US" smtClean="0"/>
              <a:t>for the pointers in the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BTNode</a:t>
            </a:r>
            <a:r>
              <a:rPr lang="en-US" smtClean="0"/>
              <a:t> and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Binary_Tree</a:t>
            </a:r>
            <a:r>
              <a:rPr lang="en-US" smtClean="0"/>
              <a:t> classes</a:t>
            </a:r>
          </a:p>
          <a:p>
            <a:r>
              <a:rPr lang="en-US" smtClean="0"/>
              <a:t>A smart pointer is a class that acts like a pointer, but automatically deletes the object pointed to when the pointed-to object has no owners</a:t>
            </a:r>
          </a:p>
          <a:p>
            <a:r>
              <a:rPr lang="en-US" smtClean="0"/>
              <a:t>The text describes smart pointers in more detail in Appendix 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Section 8.4</a:t>
            </a:r>
          </a:p>
        </p:txBody>
      </p:sp>
      <p:sp>
        <p:nvSpPr>
          <p:cNvPr id="10137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Search Trees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  <p:sp>
        <p:nvSpPr>
          <p:cNvPr id="1013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Overview of a Binary Search Tree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Recall the definition of a binary search tree:</a:t>
            </a:r>
          </a:p>
          <a:p>
            <a:pPr marL="457200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 set of nodes T is a binary search tree if either of the following is true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T is empty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 smtClean="0"/>
              <a:t>If T is not empty, its root node has 0, 1, or 2 nonempty </a:t>
            </a:r>
            <a:r>
              <a:rPr lang="en-US" dirty="0" err="1" smtClean="0"/>
              <a:t>subtrees</a:t>
            </a:r>
            <a:r>
              <a:rPr lang="en-US" dirty="0" smtClean="0"/>
              <a:t>. Its left </a:t>
            </a:r>
            <a:r>
              <a:rPr lang="en-US" dirty="0" err="1" smtClean="0"/>
              <a:t>subtree</a:t>
            </a:r>
            <a:r>
              <a:rPr lang="en-US" dirty="0" smtClean="0"/>
              <a:t>, T</a:t>
            </a:r>
            <a:r>
              <a:rPr lang="en-US" baseline="-25000" dirty="0" smtClean="0"/>
              <a:t>L</a:t>
            </a:r>
            <a:r>
              <a:rPr lang="en-US" dirty="0" smtClean="0"/>
              <a:t>  , is a binary search tree that contains all values less than the value in the root of T; its right </a:t>
            </a:r>
            <a:r>
              <a:rPr lang="en-US" dirty="0" err="1" smtClean="0"/>
              <a:t>subtree</a:t>
            </a:r>
            <a:r>
              <a:rPr lang="en-US" dirty="0" smtClean="0"/>
              <a:t>, T</a:t>
            </a:r>
            <a:r>
              <a:rPr lang="en-US" baseline="-25000" dirty="0" smtClean="0"/>
              <a:t>R </a:t>
            </a:r>
            <a:r>
              <a:rPr lang="en-US" dirty="0" smtClean="0"/>
              <a:t>, is </a:t>
            </a:r>
            <a:r>
              <a:rPr lang="en-US" dirty="0"/>
              <a:t>a binary search tree that contains all </a:t>
            </a:r>
            <a:r>
              <a:rPr lang="en-US" dirty="0" smtClean="0"/>
              <a:t>values greater </a:t>
            </a:r>
            <a:r>
              <a:rPr lang="en-US" dirty="0"/>
              <a:t>than the value in the root of </a:t>
            </a:r>
            <a:r>
              <a:rPr lang="en-US" dirty="0" smtClean="0"/>
              <a:t>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We will assume that all entries saved in a binary search tree are unique (no duplicates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Overview of a Binary Search Tree (cont.)</a:t>
            </a:r>
          </a:p>
        </p:txBody>
      </p:sp>
      <p:pic>
        <p:nvPicPr>
          <p:cNvPr id="103426" name="Picture 2" descr="C:\Documents and Settings\Administrator\My Documents\Koffman\PPTs\JPEGS\JWCL233_Koffman JPG files\ch06\w0135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728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Recursive Algorithm for Searching a Binary Search Tree</a:t>
            </a:r>
            <a:endParaRPr lang="en-US" b="1" dirty="0"/>
          </a:p>
        </p:txBody>
      </p:sp>
      <p:sp>
        <p:nvSpPr>
          <p:cNvPr id="10445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>
            <a:normAutofit/>
          </a:bodyPr>
          <a:lstStyle/>
          <a:p>
            <a:pPr marL="514350" indent="-514350">
              <a:buFont typeface="Tw Cen MT" pitchFamily="34" charset="0"/>
              <a:buAutoNum type="arabicPeriod"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smtClean="0"/>
              <a:t> the root is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smtClean="0"/>
              <a:t>     The item is not in the tree; return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smtClean="0"/>
              <a:t>Compare the value of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target</a:t>
            </a:r>
            <a:r>
              <a:rPr lang="en-US" sz="2400" smtClean="0"/>
              <a:t> with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root-&gt;data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smtClean="0"/>
              <a:t> they are equal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smtClean="0"/>
              <a:t>     The target has been found, return the data at the root</a:t>
            </a:r>
          </a:p>
          <a:p>
            <a:pPr marL="514350" lvl="1" indent="-514350">
              <a:spcBef>
                <a:spcPts val="700"/>
              </a:spcBef>
              <a:buClr>
                <a:schemeClr val="accent2"/>
              </a:buClr>
              <a:buSzPct val="60000"/>
              <a:buFont typeface="Tw Cen MT" pitchFamily="34" charset="0"/>
              <a:buAutoNum type="arabicPeriod"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else if </a:t>
            </a:r>
            <a:r>
              <a:rPr lang="en-US" sz="2400" smtClean="0"/>
              <a:t>the target is less than 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root-&gt;data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smtClean="0"/>
              <a:t>     Return the result of searching the left subtree</a:t>
            </a:r>
          </a:p>
          <a:p>
            <a:pPr marL="514350" lvl="1" indent="-514350">
              <a:buFont typeface="Wingdings 2" pitchFamily="18" charset="2"/>
              <a:buNone/>
            </a:pPr>
            <a:r>
              <a:rPr lang="en-US" sz="2400" b="1" smtClean="0">
                <a:latin typeface="Courier New" pitchFamily="49" charset="0"/>
                <a:cs typeface="Courier New" pitchFamily="49" charset="0"/>
              </a:rPr>
              <a:t>   else</a:t>
            </a:r>
          </a:p>
          <a:p>
            <a:pPr marL="514350" indent="-514350">
              <a:buFont typeface="Tw Cen MT" pitchFamily="34" charset="0"/>
              <a:buAutoNum type="arabicPeriod"/>
            </a:pPr>
            <a:r>
              <a:rPr lang="en-US" sz="2400" smtClean="0"/>
              <a:t>     Return the result of searching the right subtree</a:t>
            </a:r>
          </a:p>
          <a:p>
            <a:pPr marL="514350" indent="-51435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Searching a Binary Tree</a:t>
            </a:r>
          </a:p>
        </p:txBody>
      </p:sp>
      <p:pic>
        <p:nvPicPr>
          <p:cNvPr id="105474" name="Picture 2" descr="C:\Documents and Settings\Administrator\My Documents\Koffman\PPTs\JPEGS\JWCL233_Koffman JPG files\ch06\w0136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8728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48400" y="1828800"/>
            <a:ext cx="2362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Looking for </a:t>
            </a:r>
            <a:r>
              <a:rPr lang="en-US" i="1" dirty="0" err="1"/>
              <a:t>jill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Performance</a:t>
            </a:r>
          </a:p>
        </p:txBody>
      </p:sp>
      <p:sp>
        <p:nvSpPr>
          <p:cNvPr id="10649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0650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Search a tree is generally O(log </a:t>
            </a:r>
            <a:r>
              <a:rPr lang="en-US" i="1" smtClean="0"/>
              <a:t>n</a:t>
            </a:r>
            <a:r>
              <a:rPr lang="en-US" smtClean="0"/>
              <a:t>)</a:t>
            </a:r>
          </a:p>
          <a:p>
            <a:r>
              <a:rPr lang="en-US" smtClean="0"/>
              <a:t>If a tree is not very full, performance will be worse</a:t>
            </a:r>
          </a:p>
          <a:p>
            <a:r>
              <a:rPr lang="en-US" smtClean="0"/>
              <a:t>Searching a tree with only </a:t>
            </a:r>
            <a:br>
              <a:rPr lang="en-US" smtClean="0"/>
            </a:br>
            <a:r>
              <a:rPr lang="en-US" smtClean="0"/>
              <a:t>right subtrees, for example, </a:t>
            </a:r>
            <a:br>
              <a:rPr lang="en-US" smtClean="0"/>
            </a:br>
            <a:r>
              <a:rPr lang="en-US" smtClean="0"/>
              <a:t>is O</a:t>
            </a:r>
            <a:r>
              <a:rPr lang="en-US" i="1" smtClean="0"/>
              <a:t>(n</a:t>
            </a:r>
            <a:r>
              <a:rPr lang="en-US" smtClean="0"/>
              <a:t>)</a:t>
            </a:r>
            <a:endParaRPr lang="en-US" i="1" smtClean="0"/>
          </a:p>
        </p:txBody>
      </p:sp>
      <p:pic>
        <p:nvPicPr>
          <p:cNvPr id="106501" name="Picture 2" descr="C:\Documents and Settings\Administrator\My Documents\Koffman\PPTs\JPEGS\JWCL233_Koffman JPG files\ch06\w0137-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200400"/>
            <a:ext cx="20574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The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Binary_Search_Tree</a:t>
            </a:r>
            <a:r>
              <a:rPr lang="en-US" smtClean="0"/>
              <a:t> </a:t>
            </a:r>
            <a:r>
              <a:rPr lang="en-US" b="1" smtClean="0"/>
              <a:t>Class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2381250"/>
            <a:ext cx="8724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Tree Terminology (cont.)</a:t>
            </a:r>
          </a:p>
        </p:txBody>
      </p:sp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grpSp>
        <p:nvGrpSpPr>
          <p:cNvPr id="22532" name="Group 18"/>
          <p:cNvGrpSpPr>
            <a:grpSpLocks/>
          </p:cNvGrpSpPr>
          <p:nvPr/>
        </p:nvGrpSpPr>
        <p:grpSpPr bwMode="auto">
          <a:xfrm>
            <a:off x="2171700" y="3140075"/>
            <a:ext cx="3810000" cy="2057400"/>
            <a:chOff x="1447800" y="2514600"/>
            <a:chExt cx="3810000" cy="2057400"/>
          </a:xfrm>
        </p:grpSpPr>
        <p:sp>
          <p:nvSpPr>
            <p:cNvPr id="6" name="Oval 5"/>
            <p:cNvSpPr/>
            <p:nvPr/>
          </p:nvSpPr>
          <p:spPr>
            <a:xfrm>
              <a:off x="3276600" y="2514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dog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cat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267200" y="3276600"/>
              <a:ext cx="9906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wolf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4038600"/>
              <a:ext cx="1143000" cy="5334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canine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2971800" y="2970213"/>
              <a:ext cx="4492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8" idx="0"/>
            </p:cNvCxnSpPr>
            <p:nvPr/>
          </p:nvCxnSpPr>
          <p:spPr>
            <a:xfrm>
              <a:off x="4122738" y="2970213"/>
              <a:ext cx="639762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9" idx="0"/>
            </p:cNvCxnSpPr>
            <p:nvPr/>
          </p:nvCxnSpPr>
          <p:spPr>
            <a:xfrm flipH="1">
              <a:off x="2019300" y="3732213"/>
              <a:ext cx="411163" cy="3063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09600" y="1590675"/>
            <a:ext cx="79248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</a:rPr>
              <a:t>A tree consists of a collection of elements or nodes, with each node linked to its successors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1212850" y="2544763"/>
            <a:ext cx="2286000" cy="931862"/>
          </a:xfrm>
          <a:prstGeom prst="borderCallout1">
            <a:avLst>
              <a:gd name="adj1" fmla="val 49196"/>
              <a:gd name="adj2" fmla="val 99836"/>
              <a:gd name="adj3" fmla="val 80879"/>
              <a:gd name="adj4" fmla="val 123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node at the top of a tree is called its </a:t>
            </a:r>
            <a:r>
              <a:rPr lang="en-US" i="1" dirty="0"/>
              <a:t>root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The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Binary_Search_Tree</a:t>
            </a:r>
            <a:r>
              <a:rPr lang="en-US" sz="4000" dirty="0"/>
              <a:t> </a:t>
            </a:r>
            <a:r>
              <a:rPr lang="en-US" sz="4000" b="1" dirty="0" smtClean="0"/>
              <a:t>Class (cont.)</a:t>
            </a:r>
            <a:endParaRPr lang="en-US" b="1" dirty="0" smtClean="0"/>
          </a:p>
        </p:txBody>
      </p:sp>
      <p:pic>
        <p:nvPicPr>
          <p:cNvPr id="108546" name="Picture 2" descr="C:\Documents and Settings\Administrator\My Documents\Koffman\PPTs\JPEGS\JWCL233_Koffman JPG files\ch06\w0138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0"/>
            <a:ext cx="63674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03450"/>
            <a:ext cx="7129463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The </a:t>
            </a:r>
            <a:r>
              <a:rPr lang="en-US" sz="4000" dirty="0" err="1">
                <a:latin typeface="Courier New" pitchFamily="49" charset="0"/>
                <a:cs typeface="Courier New" pitchFamily="49" charset="0"/>
              </a:rPr>
              <a:t>Binary_Search_Tree</a:t>
            </a:r>
            <a:r>
              <a:rPr lang="en-US" sz="4000" dirty="0"/>
              <a:t> </a:t>
            </a:r>
            <a:r>
              <a:rPr lang="en-US" sz="4000" b="1" dirty="0" smtClean="0"/>
              <a:t>Class (cont.)</a:t>
            </a:r>
            <a:endParaRPr lang="en-US" b="1" dirty="0" smtClean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35113"/>
            <a:ext cx="45878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the</a:t>
            </a:r>
            <a:r>
              <a:rPr lang="en-US" smtClean="0"/>
              <a:t>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4000" smtClean="0"/>
              <a:t> </a:t>
            </a:r>
            <a:r>
              <a:rPr lang="en-US" b="1" smtClean="0"/>
              <a:t>Functions</a:t>
            </a:r>
            <a:endParaRPr lang="en-US" smtClean="0"/>
          </a:p>
        </p:txBody>
      </p:sp>
      <p:sp>
        <p:nvSpPr>
          <p:cNvPr id="11059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1524000"/>
            <a:ext cx="46323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b="1" smtClean="0"/>
              <a:t>Implementing the</a:t>
            </a:r>
            <a:r>
              <a:rPr lang="en-US" smtClean="0"/>
              <a:t> </a:t>
            </a:r>
            <a:r>
              <a:rPr lang="en-US" sz="4000" smtClean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4000" smtClean="0"/>
              <a:t> </a:t>
            </a:r>
            <a:r>
              <a:rPr lang="en-US" b="1" smtClean="0"/>
              <a:t>Functions</a:t>
            </a:r>
            <a:endParaRPr lang="en-US" smtClean="0"/>
          </a:p>
        </p:txBody>
      </p:sp>
      <p:sp>
        <p:nvSpPr>
          <p:cNvPr id="111618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446713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Insertion into a Binary Search Tree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90738"/>
            <a:ext cx="63246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Insertion into a Binary Search Tree (cont.)</a:t>
            </a:r>
          </a:p>
        </p:txBody>
      </p:sp>
      <p:pic>
        <p:nvPicPr>
          <p:cNvPr id="113666" name="Picture 2" descr="C:\Documents and Settings\Administrator\My Documents\Koffman\PPTs\JPEGS\JWCL233_Koffman JPG files\ch06\w0139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534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77000" y="1828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Insert </a:t>
            </a:r>
            <a:r>
              <a:rPr lang="en-US" i="1" dirty="0" err="1"/>
              <a:t>jill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Implementing the </a:t>
            </a:r>
            <a:r>
              <a:rPr lang="en-US" sz="4000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/>
              <a:t> </a:t>
            </a:r>
            <a:r>
              <a:rPr lang="en-US" b="1" dirty="0" smtClean="0"/>
              <a:t>Functions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1600200"/>
            <a:ext cx="42005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Removal from a Binary Search Tree</a:t>
            </a:r>
            <a:endParaRPr lang="en-US" dirty="0"/>
          </a:p>
        </p:txBody>
      </p:sp>
      <p:sp>
        <p:nvSpPr>
          <p:cNvPr id="115714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115716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876800"/>
          </a:xfrm>
        </p:spPr>
        <p:txBody>
          <a:bodyPr/>
          <a:lstStyle/>
          <a:p>
            <a:r>
              <a:rPr lang="en-US" smtClean="0"/>
              <a:t>If the item to be removed is a leaf node, then its parent’s reference to it is set to </a:t>
            </a:r>
            <a:r>
              <a:rPr lang="en-US" sz="240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mtClean="0"/>
              <a:t>If the item to be removed has only one child, then the grandparent references the remaining child instead of the child’s parent (the node we want to remove)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Removal from a Binary Search Tree (cont.)</a:t>
            </a:r>
          </a:p>
        </p:txBody>
      </p:sp>
      <p:pic>
        <p:nvPicPr>
          <p:cNvPr id="116738" name="Picture 3" descr="C:\Documents and Settings\Administrator\My Documents\Koffman\PPTs\JPEGS\JWCL233_Koffman JPG files\ch06\w0140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2362200"/>
            <a:ext cx="83216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9800" y="1676400"/>
            <a:ext cx="1676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</a:t>
            </a:r>
            <a:r>
              <a:rPr lang="en-US" i="1" dirty="0"/>
              <a:t>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Removing from a Binary Search Tree (cont.)</a:t>
            </a:r>
          </a:p>
        </p:txBody>
      </p:sp>
      <p:pic>
        <p:nvPicPr>
          <p:cNvPr id="117762" name="Picture 2" descr="C:\Documents and Settings\Administrator\My Documents\Koffman\PPTs\JPEGS\JWCL233_Koffman JPG files\ch06\w0141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3108325"/>
            <a:ext cx="8524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3250" y="1676400"/>
            <a:ext cx="8001000" cy="1431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900" dirty="0">
                <a:latin typeface="+mn-lt"/>
                <a:cs typeface="+mn-cs"/>
              </a:rPr>
              <a:t>If the item to be removed has two children, replace it with the largest item in its left </a:t>
            </a:r>
            <a:r>
              <a:rPr lang="en-US" sz="2900" dirty="0" err="1">
                <a:latin typeface="+mn-lt"/>
                <a:cs typeface="+mn-cs"/>
              </a:rPr>
              <a:t>subtree</a:t>
            </a:r>
            <a:r>
              <a:rPr lang="en-US" sz="2900" dirty="0">
                <a:latin typeface="+mn-lt"/>
                <a:cs typeface="+mn-cs"/>
              </a:rPr>
              <a:t> – it </a:t>
            </a:r>
            <a:r>
              <a:rPr lang="en-US" sz="2900" i="1" dirty="0" err="1">
                <a:latin typeface="+mn-lt"/>
                <a:cs typeface="+mn-cs"/>
              </a:rPr>
              <a:t>inorder</a:t>
            </a:r>
            <a:r>
              <a:rPr lang="en-US" sz="2900" dirty="0">
                <a:latin typeface="+mn-lt"/>
                <a:cs typeface="+mn-cs"/>
              </a:rPr>
              <a:t> predecessor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6600" y="28956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Remove </a:t>
            </a:r>
            <a:r>
              <a:rPr lang="en-US" i="1" dirty="0"/>
              <a:t>house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62313</TotalTime>
  <Words>7596</Words>
  <Application>Microsoft Office PowerPoint</Application>
  <PresentationFormat>On-screen Show (4:3)</PresentationFormat>
  <Paragraphs>2107</Paragraphs>
  <Slides>189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0" baseType="lpstr">
      <vt:lpstr>Median</vt:lpstr>
      <vt:lpstr>Trees</vt:lpstr>
      <vt:lpstr>Chapter Objectives</vt:lpstr>
      <vt:lpstr>Chapter Objectives (cont.)</vt:lpstr>
      <vt:lpstr>Trees - Introduction</vt:lpstr>
      <vt:lpstr>Trees - Introduction (cont.)</vt:lpstr>
      <vt:lpstr>Trees - Introduction (cont.)</vt:lpstr>
      <vt:lpstr>Tree Terminology and Applications</vt:lpstr>
      <vt:lpstr>Tree Terminology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Tree Terminology (cont.)</vt:lpstr>
      <vt:lpstr>Binary Trees</vt:lpstr>
      <vt:lpstr>Binary Trees (cont.)</vt:lpstr>
      <vt:lpstr>Expression Tree</vt:lpstr>
      <vt:lpstr>Huffman Tree</vt:lpstr>
      <vt:lpstr>Huffman Tree (cont.)</vt:lpstr>
      <vt:lpstr>Huffman Tree (cont.)</vt:lpstr>
      <vt:lpstr>Binary Search Tree</vt:lpstr>
      <vt:lpstr>Recursive Algorithm for Searching a Binary Tree</vt:lpstr>
      <vt:lpstr>Binary Search Tree (cont.)</vt:lpstr>
      <vt:lpstr>Binary Search Tree (cont.)</vt:lpstr>
      <vt:lpstr>Fullness and Completeness</vt:lpstr>
      <vt:lpstr>Fullness and Completeness (cont.)</vt:lpstr>
      <vt:lpstr>Fullness and Completeness (cont.)</vt:lpstr>
      <vt:lpstr>General Trees</vt:lpstr>
      <vt:lpstr>General Trees (cont.)</vt:lpstr>
      <vt:lpstr>Tree Traversals</vt:lpstr>
      <vt:lpstr>Tree Traversals</vt:lpstr>
      <vt:lpstr>Tree Traversals (cont.)</vt:lpstr>
      <vt:lpstr>Visualizing Tree Traversals</vt:lpstr>
      <vt:lpstr>Visualizing Tree Traversals (cont.)</vt:lpstr>
      <vt:lpstr>Visualizing Tree Traversals (cont.)</vt:lpstr>
      <vt:lpstr>Visualizing Tree Traversals (cont.)</vt:lpstr>
      <vt:lpstr>Traversals of Binary Search Trees and Expression Trees</vt:lpstr>
      <vt:lpstr>Traversals of Binary Search Trees and Expression Trees (cont.)</vt:lpstr>
      <vt:lpstr>Traversals of Binary Search Trees and Expression Trees (cont.)</vt:lpstr>
      <vt:lpstr>Traversals of Binary Search Trees and Expression Trees (cont.)</vt:lpstr>
      <vt:lpstr>Implementing a Binary_Tree Class</vt:lpstr>
      <vt:lpstr>The BTNode Class</vt:lpstr>
      <vt:lpstr>The BTNode Class (cont.)</vt:lpstr>
      <vt:lpstr>Binary_Tree Class </vt:lpstr>
      <vt:lpstr>Binary_Tree Class (cont.) </vt:lpstr>
      <vt:lpstr>Binary_Tree Class (cont.) </vt:lpstr>
      <vt:lpstr>Binary_Tree Class (cont.) </vt:lpstr>
      <vt:lpstr>Binary_Tree Class (cont.) </vt:lpstr>
      <vt:lpstr>Binary_Tree Class (cont.) </vt:lpstr>
      <vt:lpstr>Binary_Tree Class (cont.) </vt:lpstr>
      <vt:lpstr>The Constructors</vt:lpstr>
      <vt:lpstr>The Constructors (cont.)</vt:lpstr>
      <vt:lpstr>The Constructors (cont.)</vt:lpstr>
      <vt:lpstr>get_left_subtree and get_right_subtree Functions</vt:lpstr>
      <vt:lpstr>The is_leaf Function</vt:lpstr>
      <vt:lpstr>The to_string Function</vt:lpstr>
      <vt:lpstr>The to_string Function (cont.)</vt:lpstr>
      <vt:lpstr>The to_string Function (cont.)</vt:lpstr>
      <vt:lpstr>Reading a Binary Tree</vt:lpstr>
      <vt:lpstr>Reading a Binary Tree (cont.)</vt:lpstr>
      <vt:lpstr>Using istream and ostream</vt:lpstr>
      <vt:lpstr>Using istream and ostream (cont.)</vt:lpstr>
      <vt:lpstr>Copy Constructor, Assignment, and Destructor</vt:lpstr>
      <vt:lpstr>Copy Constructor, Assignment, and Destructor (cont.)</vt:lpstr>
      <vt:lpstr>Copy Constructor, Assignment, and Destructor (cont.)</vt:lpstr>
      <vt:lpstr>Copy Constructor, Assignment, and Destructor (cont.)</vt:lpstr>
      <vt:lpstr>Binary Search Trees</vt:lpstr>
      <vt:lpstr>Overview of a Binary Search Tree</vt:lpstr>
      <vt:lpstr>Overview of a Binary Search Tree (cont.)</vt:lpstr>
      <vt:lpstr>Recursive Algorithm for Searching a Binary Search Tree</vt:lpstr>
      <vt:lpstr>Searching a Binary Tree</vt:lpstr>
      <vt:lpstr>Performance</vt:lpstr>
      <vt:lpstr>The Binary_Search_Tree Class</vt:lpstr>
      <vt:lpstr>The Binary_Search_Tree Class (cont.)</vt:lpstr>
      <vt:lpstr>The Binary_Search_Tree Class (cont.)</vt:lpstr>
      <vt:lpstr>Implementing the find Functions</vt:lpstr>
      <vt:lpstr>Implementing the find Functions</vt:lpstr>
      <vt:lpstr>Insertion into a Binary Search Tree</vt:lpstr>
      <vt:lpstr>Insertion into a Binary Search Tree (cont.)</vt:lpstr>
      <vt:lpstr>Implementing the insert Functions</vt:lpstr>
      <vt:lpstr>Removal from a Binary Search Tree</vt:lpstr>
      <vt:lpstr>Removal from a Binary Search Tree (cont.)</vt:lpstr>
      <vt:lpstr>Removing from a Binary Search Tree (cont.)</vt:lpstr>
      <vt:lpstr>Removing from a Binary Search Tree (cont.)</vt:lpstr>
      <vt:lpstr>Recursive Algorithm for Removal from a Binary Search Tree</vt:lpstr>
      <vt:lpstr>Implementing the erase Functions</vt:lpstr>
      <vt:lpstr>The replace_parent Function</vt:lpstr>
      <vt:lpstr>The replace_parent Function (cont.) </vt:lpstr>
      <vt:lpstr>The replace_parent Function (cont.) </vt:lpstr>
      <vt:lpstr>Testing a Binary Search Tree</vt:lpstr>
      <vt:lpstr>Writing an Index for a Term Paper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Writing an Index for a Term Paper (cont.)</vt:lpstr>
      <vt:lpstr>Heaps and Priority Queues</vt:lpstr>
      <vt:lpstr>Heaps and Priority Queues</vt:lpstr>
      <vt:lpstr>Heaps and Priority Queues (cont.)</vt:lpstr>
      <vt:lpstr>Heaps and Priority Queues (cont.)</vt:lpstr>
      <vt:lpstr>Heaps and Priority Queues (cont.)</vt:lpstr>
      <vt:lpstr>Inserting an Item into a Min Heap</vt:lpstr>
      <vt:lpstr>Inserting an Item into a Min Heap (cont.)</vt:lpstr>
      <vt:lpstr>Inserting an Item into a Min Heap (cont.)</vt:lpstr>
      <vt:lpstr>Inserting an Item into a Min Heap (cont.)</vt:lpstr>
      <vt:lpstr>Inserting an Item into a Min Heap (cont.)</vt:lpstr>
      <vt:lpstr>Inserting an Item into a Min Heap (cont.)</vt:lpstr>
      <vt:lpstr>Removing an Item from a Heap</vt:lpstr>
      <vt:lpstr>Removing an Item from a Heap (cont.)</vt:lpstr>
      <vt:lpstr>Removing an Item from a Heap (cont.)</vt:lpstr>
      <vt:lpstr>Removing an Item from a Heap (cont.)</vt:lpstr>
      <vt:lpstr>Removing an Item from a Heap (cont.)</vt:lpstr>
      <vt:lpstr>Implementing a Min Heap</vt:lpstr>
      <vt:lpstr>Implementing a Min Heap (cont.)</vt:lpstr>
      <vt:lpstr>Implementing a Min Heap (cont.)</vt:lpstr>
      <vt:lpstr>Implementing a Min Heap (cont.)</vt:lpstr>
      <vt:lpstr>Implementing a Min Heap (cont.)</vt:lpstr>
      <vt:lpstr>Implementing a Min Heap (cont.)</vt:lpstr>
      <vt:lpstr>Implementing a Min Heap (cont.)</vt:lpstr>
      <vt:lpstr>Implementing a Min Heap (cont.)</vt:lpstr>
      <vt:lpstr>Inserting into a Min Heap Implemented as a Vector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Inserting into a Min Heap Implemented as a Vector (cont.)</vt:lpstr>
      <vt:lpstr>Removal from a Min Heap Implemented as a vector</vt:lpstr>
      <vt:lpstr>Performance of the Heap</vt:lpstr>
      <vt:lpstr>Priority Queues</vt:lpstr>
      <vt:lpstr>Priority Queues (cont.)</vt:lpstr>
      <vt:lpstr>Insertion into a Priority Queue</vt:lpstr>
      <vt:lpstr>priority_queue Class</vt:lpstr>
      <vt:lpstr>Using a Heap as the Basis of a Priority Queue</vt:lpstr>
      <vt:lpstr>Using a Heap as the Basis of a Priority Queue (cont.)</vt:lpstr>
      <vt:lpstr>Design of the KW::priority_queue Class</vt:lpstr>
      <vt:lpstr>Design of the KW::priority_queue Class (cont.)</vt:lpstr>
      <vt:lpstr>Design of the KW::priority_queue Class (cont.)</vt:lpstr>
      <vt:lpstr>Specifying Defaults for a Template Class</vt:lpstr>
      <vt:lpstr>The push Function</vt:lpstr>
      <vt:lpstr>The pop Function</vt:lpstr>
      <vt:lpstr>The pop Function (cont.)</vt:lpstr>
      <vt:lpstr>Using a Compare Function Class</vt:lpstr>
      <vt:lpstr>Print_Document Example</vt:lpstr>
      <vt:lpstr>Print_Document Example (cont.)</vt:lpstr>
      <vt:lpstr>Print_Document Example (cont.)</vt:lpstr>
      <vt:lpstr>The std::less Function Class</vt:lpstr>
      <vt:lpstr>Huffman Trees</vt:lpstr>
      <vt:lpstr>Huffman Trees</vt:lpstr>
      <vt:lpstr>Huffman Trees (cont.)</vt:lpstr>
      <vt:lpstr>Huffman Trees (cont.)</vt:lpstr>
      <vt:lpstr>Building a Custom Huffman Tree</vt:lpstr>
      <vt:lpstr>Building a Custom Huffman Tree (cont.)</vt:lpstr>
      <vt:lpstr>Building a Custom Huffman Tree (cont.)</vt:lpstr>
      <vt:lpstr>Building a Custom Huffman Tree (cont.)</vt:lpstr>
      <vt:lpstr>Building a Custom Huffman Tree (cont.)</vt:lpstr>
      <vt:lpstr>Building a Custom Huffman Tree (cont.)</vt:lpstr>
      <vt:lpstr>Building a Custom Huffman Tree (cont.)</vt:lpstr>
      <vt:lpstr>Design</vt:lpstr>
      <vt:lpstr>Design (cont.)</vt:lpstr>
      <vt:lpstr>Implementation</vt:lpstr>
      <vt:lpstr>Implementation (cont.)</vt:lpstr>
      <vt:lpstr>Testing</vt:lpstr>
      <vt:lpstr>Testing (cont.)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Philip King</dc:creator>
  <cp:lastModifiedBy>Robert</cp:lastModifiedBy>
  <cp:revision>235</cp:revision>
  <dcterms:created xsi:type="dcterms:W3CDTF">2004-06-18T19:33:01Z</dcterms:created>
  <dcterms:modified xsi:type="dcterms:W3CDTF">2014-06-04T20:59:35Z</dcterms:modified>
</cp:coreProperties>
</file>